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10287000" cx="18288000"/>
  <p:notesSz cx="6858000" cy="9144000"/>
  <p:embeddedFontLst>
    <p:embeddedFont>
      <p:font typeface="Lato"/>
      <p:bold r:id="rId14"/>
      <p:boldItalic r:id="rId15"/>
    </p:embeddedFont>
    <p:embeddedFont>
      <p:font typeface="Lato Black"/>
      <p:bold r:id="rId16"/>
      <p:boldItalic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18" roundtripDataSignature="AMtx7miJBjoj8E/TDmqIhB/O0B4k6nByX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Lato-boldItalic.fntdata"/><Relationship Id="rId14" Type="http://schemas.openxmlformats.org/officeDocument/2006/relationships/font" Target="fonts/Lato-bold.fntdata"/><Relationship Id="rId17" Type="http://schemas.openxmlformats.org/officeDocument/2006/relationships/font" Target="fonts/LatoBlack-boldItalic.fntdata"/><Relationship Id="rId16" Type="http://schemas.openxmlformats.org/officeDocument/2006/relationships/font" Target="fonts/LatoBlack-bold.fntdata"/><Relationship Id="rId5" Type="http://schemas.openxmlformats.org/officeDocument/2006/relationships/notesMaster" Target="notesMasters/notesMaster1.xml"/><Relationship Id="rId6" Type="http://schemas.openxmlformats.org/officeDocument/2006/relationships/slide" Target="slides/slide1.xml"/><Relationship Id="rId18"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Hello, we are </a:t>
            </a:r>
            <a:r>
              <a:rPr lang="en-US"/>
              <a:t>senior</a:t>
            </a:r>
            <a:r>
              <a:rPr lang="en-US"/>
              <a:t> design team 12 and our project is the Pressure Sensor Patch with BAE Systems and Adaptive Adventures.</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The Pressure Sensor Patch project consists of both a wearable device and a mobile phone app and is designed to help those with traumatic injuries monitor excessive pressure on areas of their body in order to avoid pressure sores. Essentially the device monitors the amount of pressure and time it has been applied to a particular body part and alerts the user to relieve that pressure before damage occurs.</a:t>
            </a:r>
            <a:endParaRPr/>
          </a:p>
        </p:txBody>
      </p:sp>
      <p:sp>
        <p:nvSpPr>
          <p:cNvPr id="114" name="Google Shape;114;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Since most of our users are in wheelchairs everyday for long periods of time</a:t>
            </a:r>
            <a:endParaRPr/>
          </a:p>
          <a:p>
            <a:pPr indent="-298450" lvl="0" marL="457200" rtl="0" algn="l">
              <a:spcBef>
                <a:spcPts val="0"/>
              </a:spcBef>
              <a:spcAft>
                <a:spcPts val="0"/>
              </a:spcAft>
              <a:buSzPts val="1100"/>
              <a:buChar char="-"/>
            </a:pPr>
            <a:r>
              <a:rPr lang="en-US"/>
              <a:t>pressure sores are a common issue for them</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prolonged pressure on the skin from sitting in their wheelchairs can cause tissue damage</a:t>
            </a:r>
            <a:endParaRPr/>
          </a:p>
          <a:p>
            <a:pPr indent="-298450" lvl="0" marL="457200" rtl="0" algn="l">
              <a:spcBef>
                <a:spcPts val="0"/>
              </a:spcBef>
              <a:spcAft>
                <a:spcPts val="0"/>
              </a:spcAft>
              <a:buSzPts val="1100"/>
              <a:buChar char="-"/>
            </a:pPr>
            <a:r>
              <a:rPr lang="en-US"/>
              <a:t>this can lead to infections and other serious health complications</a:t>
            </a:r>
            <a:endParaRPr/>
          </a:p>
          <a:p>
            <a:pPr indent="0" lvl="0" marL="457200" rtl="0" algn="l">
              <a:spcBef>
                <a:spcPts val="0"/>
              </a:spcBef>
              <a:spcAft>
                <a:spcPts val="0"/>
              </a:spcAft>
              <a:buNone/>
            </a:pPr>
            <a:r>
              <a:t/>
            </a:r>
            <a:endParaRPr/>
          </a:p>
          <a:p>
            <a:pPr indent="0" lvl="0" marL="0" rtl="0" algn="l">
              <a:spcBef>
                <a:spcPts val="0"/>
              </a:spcBef>
              <a:spcAft>
                <a:spcPts val="0"/>
              </a:spcAft>
              <a:buNone/>
            </a:pPr>
            <a:r>
              <a:rPr lang="en-US"/>
              <a:t>Because of these issues</a:t>
            </a:r>
            <a:endParaRPr/>
          </a:p>
          <a:p>
            <a:pPr indent="-298450" lvl="0" marL="457200" rtl="0" algn="l">
              <a:spcBef>
                <a:spcPts val="0"/>
              </a:spcBef>
              <a:spcAft>
                <a:spcPts val="0"/>
              </a:spcAft>
              <a:buSzPts val="1100"/>
              <a:buChar char="-"/>
            </a:pPr>
            <a:r>
              <a:rPr lang="en-US"/>
              <a:t>early detection and intervention are crucial to preventing these injuries</a:t>
            </a:r>
            <a:endParaRPr/>
          </a:p>
        </p:txBody>
      </p:sp>
      <p:sp>
        <p:nvSpPr>
          <p:cNvPr id="122" name="Google Shape;122;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Detail that we </a:t>
            </a:r>
            <a:r>
              <a:rPr lang="en-US"/>
              <a:t>identified these specific users</a:t>
            </a:r>
            <a:endParaRPr/>
          </a:p>
          <a:p>
            <a:pPr indent="0" lvl="0" marL="0" rtl="0" algn="l">
              <a:spcBef>
                <a:spcPts val="0"/>
              </a:spcBef>
              <a:spcAft>
                <a:spcPts val="0"/>
              </a:spcAft>
              <a:buNone/>
            </a:pPr>
            <a:r>
              <a:rPr lang="en-US"/>
              <a:t>Talk briefly about what each is</a:t>
            </a:r>
            <a:endParaRPr/>
          </a:p>
          <a:p>
            <a:pPr indent="0" lvl="0" marL="0" rtl="0" algn="l">
              <a:spcBef>
                <a:spcPts val="0"/>
              </a:spcBef>
              <a:spcAft>
                <a:spcPts val="0"/>
              </a:spcAft>
              <a:buNone/>
            </a:pPr>
            <a:r>
              <a:rPr lang="en-US"/>
              <a:t>about 35-45 seconds total</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Adaptive individuals</a:t>
            </a:r>
            <a:endParaRPr/>
          </a:p>
          <a:p>
            <a:pPr indent="-298450" lvl="0" marL="457200" rtl="0" algn="l">
              <a:spcBef>
                <a:spcPts val="0"/>
              </a:spcBef>
              <a:spcAft>
                <a:spcPts val="0"/>
              </a:spcAft>
              <a:buSzPts val="1100"/>
              <a:buChar char="-"/>
            </a:pPr>
            <a:r>
              <a:rPr lang="en-US"/>
              <a:t>Playing sports</a:t>
            </a:r>
            <a:endParaRPr/>
          </a:p>
          <a:p>
            <a:pPr indent="-298450" lvl="0" marL="457200" rtl="0" algn="l">
              <a:spcBef>
                <a:spcPts val="0"/>
              </a:spcBef>
              <a:spcAft>
                <a:spcPts val="0"/>
              </a:spcAft>
              <a:buSzPts val="1100"/>
              <a:buChar char="-"/>
            </a:pPr>
            <a:r>
              <a:rPr lang="en-US"/>
              <a:t>They have the actual pressure they cant feel</a:t>
            </a:r>
            <a:endParaRPr/>
          </a:p>
          <a:p>
            <a:pPr indent="0" lvl="0" marL="0" rtl="0" algn="l">
              <a:spcBef>
                <a:spcPts val="0"/>
              </a:spcBef>
              <a:spcAft>
                <a:spcPts val="0"/>
              </a:spcAft>
              <a:buNone/>
            </a:pPr>
            <a:r>
              <a:rPr lang="en-US"/>
              <a:t>Caregivers</a:t>
            </a:r>
            <a:endParaRPr/>
          </a:p>
          <a:p>
            <a:pPr indent="-298450" lvl="0" marL="457200" rtl="0" algn="l">
              <a:spcBef>
                <a:spcPts val="0"/>
              </a:spcBef>
              <a:spcAft>
                <a:spcPts val="0"/>
              </a:spcAft>
              <a:buSzPts val="1100"/>
              <a:buChar char="-"/>
            </a:pPr>
            <a:r>
              <a:rPr lang="en-US"/>
              <a:t>Coaches or aids</a:t>
            </a:r>
            <a:endParaRPr/>
          </a:p>
          <a:p>
            <a:pPr indent="-298450" lvl="0" marL="457200" rtl="0" algn="l">
              <a:spcBef>
                <a:spcPts val="0"/>
              </a:spcBef>
              <a:spcAft>
                <a:spcPts val="0"/>
              </a:spcAft>
              <a:buSzPts val="1100"/>
              <a:buChar char="-"/>
            </a:pPr>
            <a:r>
              <a:rPr lang="en-US"/>
              <a:t>They should know how the system works</a:t>
            </a:r>
            <a:endParaRPr/>
          </a:p>
          <a:p>
            <a:pPr indent="0" lvl="0" marL="0" rtl="0" algn="l">
              <a:spcBef>
                <a:spcPts val="0"/>
              </a:spcBef>
              <a:spcAft>
                <a:spcPts val="0"/>
              </a:spcAft>
              <a:buNone/>
            </a:pPr>
            <a:r>
              <a:rPr lang="en-US"/>
              <a:t>Healthcare providers</a:t>
            </a:r>
            <a:endParaRPr/>
          </a:p>
          <a:p>
            <a:pPr indent="-298450" lvl="0" marL="457200" rtl="0" algn="l">
              <a:spcBef>
                <a:spcPts val="0"/>
              </a:spcBef>
              <a:spcAft>
                <a:spcPts val="0"/>
              </a:spcAft>
              <a:buSzPts val="1100"/>
              <a:buChar char="-"/>
            </a:pPr>
            <a:r>
              <a:rPr lang="en-US"/>
              <a:t>Should know how the system works</a:t>
            </a:r>
            <a:endParaRPr/>
          </a:p>
          <a:p>
            <a:pPr indent="-298450" lvl="0" marL="457200" rtl="0" algn="l">
              <a:spcBef>
                <a:spcPts val="0"/>
              </a:spcBef>
              <a:spcAft>
                <a:spcPts val="0"/>
              </a:spcAft>
              <a:buSzPts val="1100"/>
              <a:buChar char="-"/>
            </a:pPr>
            <a:r>
              <a:rPr lang="en-US"/>
              <a:t>Can recommend preventative measures based on feedback from the device</a:t>
            </a:r>
            <a:endParaRPr/>
          </a:p>
          <a:p>
            <a:pPr indent="0" lvl="0" marL="0" rtl="0" algn="l">
              <a:spcBef>
                <a:spcPts val="0"/>
              </a:spcBef>
              <a:spcAft>
                <a:spcPts val="0"/>
              </a:spcAft>
              <a:buNone/>
            </a:pPr>
            <a:r>
              <a:t/>
            </a:r>
            <a:endParaRPr/>
          </a:p>
        </p:txBody>
      </p:sp>
      <p:sp>
        <p:nvSpPr>
          <p:cNvPr id="130" name="Google Shape;13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Now that we identified the Users, we can narrow down their needs. Starting with Data Insights</a:t>
            </a:r>
            <a:endParaRPr/>
          </a:p>
        </p:txBody>
      </p:sp>
      <p:sp>
        <p:nvSpPr>
          <p:cNvPr id="147" name="Google Shape;14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9"/>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0"/>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0"/>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1"/>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1"/>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3"/>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3"/>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4"/>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14"/>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5"/>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15"/>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15"/>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15"/>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7"/>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7"/>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17"/>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8"/>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8"/>
          <p:cNvSpPr/>
          <p:nvPr>
            <p:ph idx="2" type="pic"/>
          </p:nvPr>
        </p:nvSpPr>
        <p:spPr>
          <a:xfrm>
            <a:off x="1792288" y="612775"/>
            <a:ext cx="5486400" cy="4114800"/>
          </a:xfrm>
          <a:prstGeom prst="rect">
            <a:avLst/>
          </a:prstGeom>
          <a:noFill/>
          <a:ln>
            <a:noFill/>
          </a:ln>
        </p:spPr>
      </p:sp>
      <p:sp>
        <p:nvSpPr>
          <p:cNvPr id="64" name="Google Shape;64;p18"/>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9.png"/><Relationship Id="rId10" Type="http://schemas.openxmlformats.org/officeDocument/2006/relationships/image" Target="../media/image6.png"/><Relationship Id="rId13" Type="http://schemas.openxmlformats.org/officeDocument/2006/relationships/image" Target="../media/image10.png"/><Relationship Id="rId12" Type="http://schemas.openxmlformats.org/officeDocument/2006/relationships/image" Target="../media/image18.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5.png"/><Relationship Id="rId15" Type="http://schemas.openxmlformats.org/officeDocument/2006/relationships/image" Target="../media/image14.png"/><Relationship Id="rId14" Type="http://schemas.openxmlformats.org/officeDocument/2006/relationships/image" Target="../media/image12.png"/><Relationship Id="rId5" Type="http://schemas.openxmlformats.org/officeDocument/2006/relationships/image" Target="../media/image8.png"/><Relationship Id="rId6" Type="http://schemas.openxmlformats.org/officeDocument/2006/relationships/image" Target="../media/image3.png"/><Relationship Id="rId7" Type="http://schemas.openxmlformats.org/officeDocument/2006/relationships/image" Target="../media/image7.png"/><Relationship Id="rId8"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4.png"/><Relationship Id="rId4" Type="http://schemas.openxmlformats.org/officeDocument/2006/relationships/image" Target="../media/image21.png"/><Relationship Id="rId5" Type="http://schemas.openxmlformats.org/officeDocument/2006/relationships/image" Target="../media/image15.png"/><Relationship Id="rId6"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0.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8.png"/><Relationship Id="rId4" Type="http://schemas.openxmlformats.org/officeDocument/2006/relationships/image" Target="../media/image26.png"/><Relationship Id="rId5" Type="http://schemas.openxmlformats.org/officeDocument/2006/relationships/image" Target="../media/image23.png"/><Relationship Id="rId6"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75873"/>
        </a:solidFill>
      </p:bgPr>
    </p:bg>
    <p:spTree>
      <p:nvGrpSpPr>
        <p:cNvPr id="83" name="Shape 83"/>
        <p:cNvGrpSpPr/>
        <p:nvPr/>
      </p:nvGrpSpPr>
      <p:grpSpPr>
        <a:xfrm>
          <a:off x="0" y="0"/>
          <a:ext cx="0" cy="0"/>
          <a:chOff x="0" y="0"/>
          <a:chExt cx="0" cy="0"/>
        </a:xfrm>
      </p:grpSpPr>
      <p:grpSp>
        <p:nvGrpSpPr>
          <p:cNvPr id="84" name="Google Shape;84;p1"/>
          <p:cNvGrpSpPr/>
          <p:nvPr/>
        </p:nvGrpSpPr>
        <p:grpSpPr>
          <a:xfrm>
            <a:off x="2226150" y="2797525"/>
            <a:ext cx="13835700" cy="5408974"/>
            <a:chOff x="-1325072" y="-91852"/>
            <a:chExt cx="18447600" cy="7211965"/>
          </a:xfrm>
        </p:grpSpPr>
        <p:sp>
          <p:nvSpPr>
            <p:cNvPr id="85" name="Google Shape;85;p1"/>
            <p:cNvSpPr txBox="1"/>
            <p:nvPr/>
          </p:nvSpPr>
          <p:spPr>
            <a:xfrm>
              <a:off x="-1325072" y="-91852"/>
              <a:ext cx="18447600" cy="2421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1796" u="none" cap="none" strike="noStrike">
                  <a:solidFill>
                    <a:srgbClr val="F6F3EE"/>
                  </a:solidFill>
                  <a:latin typeface="Lato Black"/>
                  <a:ea typeface="Lato Black"/>
                  <a:cs typeface="Lato Black"/>
                  <a:sym typeface="Lato Black"/>
                </a:rPr>
                <a:t>Problem &amp; Users</a:t>
              </a:r>
              <a:endParaRPr/>
            </a:p>
          </p:txBody>
        </p:sp>
        <p:sp>
          <p:nvSpPr>
            <p:cNvPr id="86" name="Google Shape;86;p1"/>
            <p:cNvSpPr txBox="1"/>
            <p:nvPr/>
          </p:nvSpPr>
          <p:spPr>
            <a:xfrm>
              <a:off x="0" y="2947668"/>
              <a:ext cx="15388176" cy="899367"/>
            </a:xfrm>
            <a:prstGeom prst="rect">
              <a:avLst/>
            </a:prstGeom>
            <a:noFill/>
            <a:ln>
              <a:noFill/>
            </a:ln>
          </p:spPr>
          <p:txBody>
            <a:bodyPr anchorCtr="0" anchor="t" bIns="0" lIns="0" spcFirstLastPara="1" rIns="0" wrap="square" tIns="0">
              <a:spAutoFit/>
            </a:bodyPr>
            <a:lstStyle/>
            <a:p>
              <a:pPr indent="0" lvl="0" marL="0" marR="0" rtl="0" algn="ctr">
                <a:lnSpc>
                  <a:spcPct val="110012"/>
                </a:lnSpc>
                <a:spcBef>
                  <a:spcPts val="0"/>
                </a:spcBef>
                <a:spcAft>
                  <a:spcPts val="0"/>
                </a:spcAft>
                <a:buNone/>
              </a:pPr>
              <a:r>
                <a:rPr b="1" i="1" lang="en-US" sz="4674" u="none" cap="none" strike="noStrike">
                  <a:solidFill>
                    <a:srgbClr val="F6F3EE"/>
                  </a:solidFill>
                  <a:latin typeface="Lato"/>
                  <a:ea typeface="Lato"/>
                  <a:cs typeface="Lato"/>
                  <a:sym typeface="Lato"/>
                </a:rPr>
                <a:t>PRESSURE SENSOR PATCH</a:t>
              </a:r>
              <a:endParaRPr/>
            </a:p>
          </p:txBody>
        </p:sp>
        <p:sp>
          <p:nvSpPr>
            <p:cNvPr id="87" name="Google Shape;87;p1"/>
            <p:cNvSpPr txBox="1"/>
            <p:nvPr/>
          </p:nvSpPr>
          <p:spPr>
            <a:xfrm>
              <a:off x="0" y="4437213"/>
              <a:ext cx="15388200" cy="26829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440" u="none" cap="none" strike="noStrike">
                  <a:solidFill>
                    <a:srgbClr val="F6F3EE"/>
                  </a:solidFill>
                  <a:latin typeface="Lato"/>
                  <a:ea typeface="Lato"/>
                  <a:cs typeface="Lato"/>
                  <a:sym typeface="Lato"/>
                </a:rPr>
                <a:t>sdmay25-12</a:t>
              </a:r>
              <a:endParaRPr b="1" i="0" sz="3440" u="none" cap="none" strike="noStrike">
                <a:solidFill>
                  <a:srgbClr val="F6F3EE"/>
                </a:solidFill>
                <a:latin typeface="Lato"/>
                <a:ea typeface="Lato"/>
                <a:cs typeface="Lato"/>
                <a:sym typeface="Lato"/>
              </a:endParaRPr>
            </a:p>
            <a:p>
              <a:pPr indent="0" lvl="0" marL="0" marR="0" rtl="0" algn="ctr">
                <a:lnSpc>
                  <a:spcPct val="140000"/>
                </a:lnSpc>
                <a:spcBef>
                  <a:spcPts val="0"/>
                </a:spcBef>
                <a:spcAft>
                  <a:spcPts val="0"/>
                </a:spcAft>
                <a:buNone/>
              </a:pPr>
              <a:r>
                <a:rPr b="1" lang="en-US" sz="3440">
                  <a:solidFill>
                    <a:srgbClr val="F6F3EE"/>
                  </a:solidFill>
                  <a:latin typeface="Lato"/>
                  <a:ea typeface="Lato"/>
                  <a:cs typeface="Lato"/>
                  <a:sym typeface="Lato"/>
                </a:rPr>
                <a:t>Advisor: Santosh Pandey</a:t>
              </a:r>
              <a:endParaRPr b="1" sz="3440">
                <a:solidFill>
                  <a:srgbClr val="F6F3EE"/>
                </a:solidFill>
                <a:latin typeface="Lato"/>
                <a:ea typeface="Lato"/>
                <a:cs typeface="Lato"/>
                <a:sym typeface="Lato"/>
              </a:endParaRPr>
            </a:p>
            <a:p>
              <a:pPr indent="0" lvl="0" marL="0" marR="0" rtl="0" algn="ctr">
                <a:lnSpc>
                  <a:spcPct val="140000"/>
                </a:lnSpc>
                <a:spcBef>
                  <a:spcPts val="0"/>
                </a:spcBef>
                <a:spcAft>
                  <a:spcPts val="0"/>
                </a:spcAft>
                <a:buNone/>
              </a:pPr>
              <a:r>
                <a:rPr b="1" lang="en-US" sz="3440">
                  <a:solidFill>
                    <a:srgbClr val="F6F3EE"/>
                  </a:solidFill>
                  <a:latin typeface="Lato"/>
                  <a:ea typeface="Lato"/>
                  <a:cs typeface="Lato"/>
                  <a:sym typeface="Lato"/>
                </a:rPr>
                <a:t>Client: BAE Systems</a:t>
              </a:r>
              <a:endParaRPr b="1" sz="3440">
                <a:solidFill>
                  <a:srgbClr val="F6F3EE"/>
                </a:solidFill>
                <a:latin typeface="Lato"/>
                <a:ea typeface="Lato"/>
                <a:cs typeface="Lato"/>
                <a:sym typeface="Lato"/>
              </a:endParaRPr>
            </a:p>
          </p:txBody>
        </p:sp>
      </p:grpSp>
      <p:grpSp>
        <p:nvGrpSpPr>
          <p:cNvPr id="88" name="Google Shape;88;p1"/>
          <p:cNvGrpSpPr/>
          <p:nvPr/>
        </p:nvGrpSpPr>
        <p:grpSpPr>
          <a:xfrm>
            <a:off x="0" y="9285989"/>
            <a:ext cx="18393376" cy="1188097"/>
            <a:chOff x="0" y="-38100"/>
            <a:chExt cx="4844346" cy="312914"/>
          </a:xfrm>
        </p:grpSpPr>
        <p:sp>
          <p:nvSpPr>
            <p:cNvPr id="89" name="Google Shape;89;p1"/>
            <p:cNvSpPr/>
            <p:nvPr/>
          </p:nvSpPr>
          <p:spPr>
            <a:xfrm>
              <a:off x="0" y="0"/>
              <a:ext cx="4844346" cy="274814"/>
            </a:xfrm>
            <a:custGeom>
              <a:rect b="b" l="l" r="r" t="t"/>
              <a:pathLst>
                <a:path extrusionOk="0" h="274814" w="4844346">
                  <a:moveTo>
                    <a:pt x="0" y="0"/>
                  </a:moveTo>
                  <a:lnTo>
                    <a:pt x="4844346" y="0"/>
                  </a:lnTo>
                  <a:lnTo>
                    <a:pt x="4844346" y="274814"/>
                  </a:lnTo>
                  <a:lnTo>
                    <a:pt x="0" y="274814"/>
                  </a:lnTo>
                  <a:close/>
                </a:path>
              </a:pathLst>
            </a:custGeom>
            <a:solidFill>
              <a:srgbClr val="A8493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 name="Google Shape;90;p1"/>
            <p:cNvSpPr txBox="1"/>
            <p:nvPr/>
          </p:nvSpPr>
          <p:spPr>
            <a:xfrm>
              <a:off x="0" y="-38100"/>
              <a:ext cx="4844346" cy="31291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91" name="Google Shape;91;p1"/>
          <p:cNvCxnSpPr/>
          <p:nvPr/>
        </p:nvCxnSpPr>
        <p:spPr>
          <a:xfrm flipH="1" rot="10800000">
            <a:off x="0" y="9952367"/>
            <a:ext cx="18393376" cy="334633"/>
          </a:xfrm>
          <a:prstGeom prst="straightConnector1">
            <a:avLst/>
          </a:prstGeom>
          <a:noFill/>
          <a:ln cap="flat" cmpd="sng" w="38100">
            <a:solidFill>
              <a:srgbClr val="000000"/>
            </a:solidFill>
            <a:prstDash val="solid"/>
            <a:round/>
            <a:headEnd len="sm" w="sm" type="none"/>
            <a:tailEnd len="sm" w="sm" type="none"/>
          </a:ln>
        </p:spPr>
      </p:cxnSp>
      <p:cxnSp>
        <p:nvCxnSpPr>
          <p:cNvPr id="92" name="Google Shape;92;p1"/>
          <p:cNvCxnSpPr/>
          <p:nvPr/>
        </p:nvCxnSpPr>
        <p:spPr>
          <a:xfrm flipH="1" rot="10800000">
            <a:off x="-105722" y="9277347"/>
            <a:ext cx="18393376" cy="334633"/>
          </a:xfrm>
          <a:prstGeom prst="straightConnector1">
            <a:avLst/>
          </a:prstGeom>
          <a:noFill/>
          <a:ln cap="flat" cmpd="sng" w="38100">
            <a:solidFill>
              <a:srgbClr val="000000"/>
            </a:solidFill>
            <a:prstDash val="solid"/>
            <a:round/>
            <a:headEnd len="sm" w="sm" type="none"/>
            <a:tailEnd len="sm" w="sm" type="none"/>
          </a:ln>
        </p:spPr>
      </p:cxnSp>
      <p:cxnSp>
        <p:nvCxnSpPr>
          <p:cNvPr id="93" name="Google Shape;93;p1"/>
          <p:cNvCxnSpPr/>
          <p:nvPr/>
        </p:nvCxnSpPr>
        <p:spPr>
          <a:xfrm flipH="1" rot="10800000">
            <a:off x="347" y="9598688"/>
            <a:ext cx="18393376" cy="334633"/>
          </a:xfrm>
          <a:prstGeom prst="straightConnector1">
            <a:avLst/>
          </a:prstGeom>
          <a:noFill/>
          <a:ln cap="flat" cmpd="sng" w="38100">
            <a:solidFill>
              <a:srgbClr val="000000"/>
            </a:solidFill>
            <a:prstDash val="solid"/>
            <a:round/>
            <a:headEnd len="sm" w="sm" type="none"/>
            <a:tailEnd len="sm" w="sm" type="none"/>
          </a:ln>
        </p:spPr>
      </p:cxnSp>
      <p:grpSp>
        <p:nvGrpSpPr>
          <p:cNvPr id="94" name="Google Shape;94;p1"/>
          <p:cNvGrpSpPr/>
          <p:nvPr/>
        </p:nvGrpSpPr>
        <p:grpSpPr>
          <a:xfrm>
            <a:off x="10517560" y="6001754"/>
            <a:ext cx="5752040" cy="4285246"/>
            <a:chOff x="0" y="0"/>
            <a:chExt cx="7669386" cy="5713662"/>
          </a:xfrm>
        </p:grpSpPr>
        <p:sp>
          <p:nvSpPr>
            <p:cNvPr id="95" name="Google Shape;95;p1"/>
            <p:cNvSpPr/>
            <p:nvPr/>
          </p:nvSpPr>
          <p:spPr>
            <a:xfrm>
              <a:off x="0" y="851065"/>
              <a:ext cx="5583358" cy="4862597"/>
            </a:xfrm>
            <a:custGeom>
              <a:rect b="b" l="l" r="r" t="t"/>
              <a:pathLst>
                <a:path extrusionOk="0" h="4862597" w="5583358">
                  <a:moveTo>
                    <a:pt x="0" y="0"/>
                  </a:moveTo>
                  <a:lnTo>
                    <a:pt x="5583358" y="0"/>
                  </a:lnTo>
                  <a:lnTo>
                    <a:pt x="5583358" y="4862596"/>
                  </a:lnTo>
                  <a:lnTo>
                    <a:pt x="0" y="4862596"/>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 name="Google Shape;96;p1"/>
            <p:cNvSpPr/>
            <p:nvPr/>
          </p:nvSpPr>
          <p:spPr>
            <a:xfrm rot="8651831">
              <a:off x="3890661" y="3080526"/>
              <a:ext cx="1165234" cy="1208226"/>
            </a:xfrm>
            <a:custGeom>
              <a:rect b="b" l="l" r="r" t="t"/>
              <a:pathLst>
                <a:path extrusionOk="0" h="1208226" w="1165234">
                  <a:moveTo>
                    <a:pt x="0" y="0"/>
                  </a:moveTo>
                  <a:lnTo>
                    <a:pt x="1165234" y="0"/>
                  </a:lnTo>
                  <a:lnTo>
                    <a:pt x="1165234" y="1208226"/>
                  </a:lnTo>
                  <a:lnTo>
                    <a:pt x="0" y="1208226"/>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 name="Google Shape;97;p1"/>
            <p:cNvSpPr/>
            <p:nvPr/>
          </p:nvSpPr>
          <p:spPr>
            <a:xfrm rot="928105">
              <a:off x="5299205" y="245167"/>
              <a:ext cx="2126185" cy="2118454"/>
            </a:xfrm>
            <a:custGeom>
              <a:rect b="b" l="l" r="r" t="t"/>
              <a:pathLst>
                <a:path extrusionOk="0" h="2118454" w="2126185">
                  <a:moveTo>
                    <a:pt x="0" y="0"/>
                  </a:moveTo>
                  <a:lnTo>
                    <a:pt x="2126185" y="0"/>
                  </a:lnTo>
                  <a:lnTo>
                    <a:pt x="2126185" y="2118453"/>
                  </a:lnTo>
                  <a:lnTo>
                    <a:pt x="0" y="211845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98" name="Google Shape;98;p1"/>
          <p:cNvGrpSpPr/>
          <p:nvPr/>
        </p:nvGrpSpPr>
        <p:grpSpPr>
          <a:xfrm>
            <a:off x="-483429" y="4491927"/>
            <a:ext cx="6676727" cy="6047804"/>
            <a:chOff x="0" y="0"/>
            <a:chExt cx="8902303" cy="8063738"/>
          </a:xfrm>
        </p:grpSpPr>
        <p:sp>
          <p:nvSpPr>
            <p:cNvPr id="99" name="Google Shape;99;p1"/>
            <p:cNvSpPr/>
            <p:nvPr/>
          </p:nvSpPr>
          <p:spPr>
            <a:xfrm flipH="1">
              <a:off x="503172" y="937143"/>
              <a:ext cx="1951205" cy="2083811"/>
            </a:xfrm>
            <a:custGeom>
              <a:rect b="b" l="l" r="r" t="t"/>
              <a:pathLst>
                <a:path extrusionOk="0" h="2083811" w="1951205">
                  <a:moveTo>
                    <a:pt x="1951206" y="0"/>
                  </a:moveTo>
                  <a:lnTo>
                    <a:pt x="0" y="0"/>
                  </a:lnTo>
                  <a:lnTo>
                    <a:pt x="0" y="2083811"/>
                  </a:lnTo>
                  <a:lnTo>
                    <a:pt x="1951206" y="2083811"/>
                  </a:lnTo>
                  <a:lnTo>
                    <a:pt x="1951206"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0" name="Google Shape;100;p1"/>
            <p:cNvSpPr/>
            <p:nvPr/>
          </p:nvSpPr>
          <p:spPr>
            <a:xfrm>
              <a:off x="0" y="0"/>
              <a:ext cx="5076052" cy="4623822"/>
            </a:xfrm>
            <a:custGeom>
              <a:rect b="b" l="l" r="r" t="t"/>
              <a:pathLst>
                <a:path extrusionOk="0" h="4623822" w="5076052">
                  <a:moveTo>
                    <a:pt x="0" y="0"/>
                  </a:moveTo>
                  <a:lnTo>
                    <a:pt x="5076052" y="0"/>
                  </a:lnTo>
                  <a:lnTo>
                    <a:pt x="5076052" y="4623822"/>
                  </a:lnTo>
                  <a:lnTo>
                    <a:pt x="0" y="4623822"/>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1" name="Google Shape;101;p1"/>
            <p:cNvSpPr/>
            <p:nvPr/>
          </p:nvSpPr>
          <p:spPr>
            <a:xfrm>
              <a:off x="1728149" y="3137214"/>
              <a:ext cx="4501612" cy="4926524"/>
            </a:xfrm>
            <a:custGeom>
              <a:rect b="b" l="l" r="r" t="t"/>
              <a:pathLst>
                <a:path extrusionOk="0" h="4926524" w="4501612">
                  <a:moveTo>
                    <a:pt x="0" y="0"/>
                  </a:moveTo>
                  <a:lnTo>
                    <a:pt x="4501612" y="0"/>
                  </a:lnTo>
                  <a:lnTo>
                    <a:pt x="4501612" y="4926524"/>
                  </a:lnTo>
                  <a:lnTo>
                    <a:pt x="0" y="4926524"/>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2" name="Google Shape;102;p1"/>
            <p:cNvSpPr/>
            <p:nvPr/>
          </p:nvSpPr>
          <p:spPr>
            <a:xfrm>
              <a:off x="2182518" y="670728"/>
              <a:ext cx="2350226" cy="2350226"/>
            </a:xfrm>
            <a:custGeom>
              <a:rect b="b" l="l" r="r" t="t"/>
              <a:pathLst>
                <a:path extrusionOk="0" h="2350226" w="2350226">
                  <a:moveTo>
                    <a:pt x="0" y="0"/>
                  </a:moveTo>
                  <a:lnTo>
                    <a:pt x="2350226" y="0"/>
                  </a:lnTo>
                  <a:lnTo>
                    <a:pt x="2350226" y="2350226"/>
                  </a:lnTo>
                  <a:lnTo>
                    <a:pt x="0" y="2350226"/>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3" name="Google Shape;103;p1"/>
            <p:cNvSpPr/>
            <p:nvPr/>
          </p:nvSpPr>
          <p:spPr>
            <a:xfrm>
              <a:off x="2630947" y="1585227"/>
              <a:ext cx="1453367" cy="1453367"/>
            </a:xfrm>
            <a:custGeom>
              <a:rect b="b" l="l" r="r" t="t"/>
              <a:pathLst>
                <a:path extrusionOk="0" h="1453367" w="1453367">
                  <a:moveTo>
                    <a:pt x="0" y="0"/>
                  </a:moveTo>
                  <a:lnTo>
                    <a:pt x="1453368" y="0"/>
                  </a:lnTo>
                  <a:lnTo>
                    <a:pt x="1453368" y="1453367"/>
                  </a:lnTo>
                  <a:lnTo>
                    <a:pt x="0" y="1453367"/>
                  </a:lnTo>
                  <a:lnTo>
                    <a:pt x="0" y="0"/>
                  </a:lnTo>
                  <a:close/>
                </a:path>
              </a:pathLst>
            </a:cu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4" name="Google Shape;104;p1"/>
            <p:cNvSpPr/>
            <p:nvPr/>
          </p:nvSpPr>
          <p:spPr>
            <a:xfrm rot="2590160">
              <a:off x="4894964" y="2962159"/>
              <a:ext cx="3406819" cy="3103303"/>
            </a:xfrm>
            <a:custGeom>
              <a:rect b="b" l="l" r="r" t="t"/>
              <a:pathLst>
                <a:path extrusionOk="0" h="3103303" w="3406819">
                  <a:moveTo>
                    <a:pt x="0" y="0"/>
                  </a:moveTo>
                  <a:lnTo>
                    <a:pt x="3406819" y="0"/>
                  </a:lnTo>
                  <a:lnTo>
                    <a:pt x="3406819" y="3103302"/>
                  </a:lnTo>
                  <a:lnTo>
                    <a:pt x="0" y="3103302"/>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5" name="Google Shape;105;p1"/>
            <p:cNvSpPr/>
            <p:nvPr/>
          </p:nvSpPr>
          <p:spPr>
            <a:xfrm rot="1642719">
              <a:off x="3245585" y="3553119"/>
              <a:ext cx="2097720" cy="1186166"/>
            </a:xfrm>
            <a:custGeom>
              <a:rect b="b" l="l" r="r" t="t"/>
              <a:pathLst>
                <a:path extrusionOk="0" h="1186166" w="2097720">
                  <a:moveTo>
                    <a:pt x="0" y="0"/>
                  </a:moveTo>
                  <a:lnTo>
                    <a:pt x="2097720" y="0"/>
                  </a:lnTo>
                  <a:lnTo>
                    <a:pt x="2097720" y="1186166"/>
                  </a:lnTo>
                  <a:lnTo>
                    <a:pt x="0" y="1186166"/>
                  </a:lnTo>
                  <a:lnTo>
                    <a:pt x="0" y="0"/>
                  </a:lnTo>
                  <a:close/>
                </a:path>
              </a:pathLst>
            </a:custGeom>
            <a:blipFill rotWithShape="1">
              <a:blip r:embed="rId11">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 name="Google Shape;106;p1"/>
            <p:cNvSpPr/>
            <p:nvPr/>
          </p:nvSpPr>
          <p:spPr>
            <a:xfrm>
              <a:off x="5491438" y="3357855"/>
              <a:ext cx="2466038" cy="1155955"/>
            </a:xfrm>
            <a:custGeom>
              <a:rect b="b" l="l" r="r" t="t"/>
              <a:pathLst>
                <a:path extrusionOk="0" h="1155955" w="2466038">
                  <a:moveTo>
                    <a:pt x="0" y="0"/>
                  </a:moveTo>
                  <a:lnTo>
                    <a:pt x="2466038" y="0"/>
                  </a:lnTo>
                  <a:lnTo>
                    <a:pt x="2466038" y="1155955"/>
                  </a:lnTo>
                  <a:lnTo>
                    <a:pt x="0" y="1155955"/>
                  </a:lnTo>
                  <a:lnTo>
                    <a:pt x="0" y="0"/>
                  </a:lnTo>
                  <a:close/>
                </a:path>
              </a:pathLst>
            </a:custGeom>
            <a:blipFill rotWithShape="1">
              <a:blip r:embed="rId12">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7" name="Google Shape;107;p1"/>
            <p:cNvSpPr/>
            <p:nvPr/>
          </p:nvSpPr>
          <p:spPr>
            <a:xfrm flipH="1">
              <a:off x="679742" y="803935"/>
              <a:ext cx="1951205" cy="2083811"/>
            </a:xfrm>
            <a:custGeom>
              <a:rect b="b" l="l" r="r" t="t"/>
              <a:pathLst>
                <a:path extrusionOk="0" h="2083811" w="1951205">
                  <a:moveTo>
                    <a:pt x="1951205" y="0"/>
                  </a:moveTo>
                  <a:lnTo>
                    <a:pt x="0" y="0"/>
                  </a:lnTo>
                  <a:lnTo>
                    <a:pt x="0" y="2083812"/>
                  </a:lnTo>
                  <a:lnTo>
                    <a:pt x="1951205" y="2083812"/>
                  </a:lnTo>
                  <a:lnTo>
                    <a:pt x="1951205"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8" name="Google Shape;108;p1"/>
            <p:cNvSpPr/>
            <p:nvPr/>
          </p:nvSpPr>
          <p:spPr>
            <a:xfrm flipH="1" rot="588363">
              <a:off x="6635456" y="3508622"/>
              <a:ext cx="1039931" cy="2064845"/>
            </a:xfrm>
            <a:custGeom>
              <a:rect b="b" l="l" r="r" t="t"/>
              <a:pathLst>
                <a:path extrusionOk="0" h="2064845" w="1039931">
                  <a:moveTo>
                    <a:pt x="1039931" y="0"/>
                  </a:moveTo>
                  <a:lnTo>
                    <a:pt x="0" y="0"/>
                  </a:lnTo>
                  <a:lnTo>
                    <a:pt x="0" y="2064845"/>
                  </a:lnTo>
                  <a:lnTo>
                    <a:pt x="1039931" y="2064845"/>
                  </a:lnTo>
                  <a:lnTo>
                    <a:pt x="1039931" y="0"/>
                  </a:lnTo>
                  <a:close/>
                </a:path>
              </a:pathLst>
            </a:custGeom>
            <a:blipFill rotWithShape="1">
              <a:blip r:embed="rId1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09" name="Google Shape;109;p1"/>
          <p:cNvSpPr/>
          <p:nvPr/>
        </p:nvSpPr>
        <p:spPr>
          <a:xfrm flipH="1">
            <a:off x="14875551" y="2434527"/>
            <a:ext cx="4077393" cy="4114800"/>
          </a:xfrm>
          <a:custGeom>
            <a:rect b="b" l="l" r="r" t="t"/>
            <a:pathLst>
              <a:path extrusionOk="0" h="4114800" w="4077393">
                <a:moveTo>
                  <a:pt x="4077393" y="0"/>
                </a:moveTo>
                <a:lnTo>
                  <a:pt x="0" y="0"/>
                </a:lnTo>
                <a:lnTo>
                  <a:pt x="0" y="4114800"/>
                </a:lnTo>
                <a:lnTo>
                  <a:pt x="4077393" y="4114800"/>
                </a:lnTo>
                <a:lnTo>
                  <a:pt x="4077393" y="0"/>
                </a:lnTo>
                <a:close/>
              </a:path>
            </a:pathLst>
          </a:custGeom>
          <a:blipFill rotWithShape="1">
            <a:blip r:embed="rId1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0" name="Google Shape;110;p1"/>
          <p:cNvSpPr/>
          <p:nvPr/>
        </p:nvSpPr>
        <p:spPr>
          <a:xfrm>
            <a:off x="15435119" y="6994111"/>
            <a:ext cx="2958256" cy="2958256"/>
          </a:xfrm>
          <a:custGeom>
            <a:rect b="b" l="l" r="r" t="t"/>
            <a:pathLst>
              <a:path extrusionOk="0" h="2958256" w="2958256">
                <a:moveTo>
                  <a:pt x="0" y="0"/>
                </a:moveTo>
                <a:lnTo>
                  <a:pt x="2958257" y="0"/>
                </a:lnTo>
                <a:lnTo>
                  <a:pt x="2958257" y="2958256"/>
                </a:lnTo>
                <a:lnTo>
                  <a:pt x="0" y="2958256"/>
                </a:lnTo>
                <a:lnTo>
                  <a:pt x="0" y="0"/>
                </a:lnTo>
                <a:close/>
              </a:path>
            </a:pathLst>
          </a:custGeom>
          <a:blipFill rotWithShape="1">
            <a:blip r:embed="rId1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1" name="Google Shape;111;p1"/>
          <p:cNvSpPr txBox="1"/>
          <p:nvPr/>
        </p:nvSpPr>
        <p:spPr>
          <a:xfrm>
            <a:off x="5549389" y="1533225"/>
            <a:ext cx="7189200" cy="800400"/>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None/>
            </a:pPr>
            <a:r>
              <a:rPr b="1" lang="en-US" sz="5199">
                <a:solidFill>
                  <a:srgbClr val="F6F3EE"/>
                </a:solidFill>
                <a:latin typeface="Arial"/>
                <a:ea typeface="Arial"/>
                <a:cs typeface="Arial"/>
                <a:sym typeface="Arial"/>
              </a:rPr>
              <a:t>Lightning Talk</a:t>
            </a:r>
            <a:r>
              <a:rPr b="1" lang="en-US" sz="5199">
                <a:solidFill>
                  <a:srgbClr val="F6F3EE"/>
                </a:solidFill>
              </a:rPr>
              <a:t> </a:t>
            </a:r>
            <a:r>
              <a:rPr b="1" lang="en-US" sz="5199">
                <a:solidFill>
                  <a:srgbClr val="F6F3EE"/>
                </a:solidFill>
                <a:latin typeface="Arial"/>
                <a:ea typeface="Arial"/>
                <a:cs typeface="Arial"/>
                <a:sym typeface="Arial"/>
              </a:rPr>
              <a:t>2:</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75873"/>
        </a:solidFill>
      </p:bgPr>
    </p:bg>
    <p:spTree>
      <p:nvGrpSpPr>
        <p:cNvPr id="115" name="Shape 115"/>
        <p:cNvGrpSpPr/>
        <p:nvPr/>
      </p:nvGrpSpPr>
      <p:grpSpPr>
        <a:xfrm>
          <a:off x="0" y="0"/>
          <a:ext cx="0" cy="0"/>
          <a:chOff x="0" y="0"/>
          <a:chExt cx="0" cy="0"/>
        </a:xfrm>
      </p:grpSpPr>
      <p:sp>
        <p:nvSpPr>
          <p:cNvPr id="116" name="Google Shape;116;p2"/>
          <p:cNvSpPr/>
          <p:nvPr/>
        </p:nvSpPr>
        <p:spPr>
          <a:xfrm>
            <a:off x="1028700" y="1829025"/>
            <a:ext cx="5773213" cy="6628951"/>
          </a:xfrm>
          <a:custGeom>
            <a:rect b="b" l="l" r="r" t="t"/>
            <a:pathLst>
              <a:path extrusionOk="0" h="6628951" w="5773213">
                <a:moveTo>
                  <a:pt x="0" y="0"/>
                </a:moveTo>
                <a:lnTo>
                  <a:pt x="5773213" y="0"/>
                </a:lnTo>
                <a:lnTo>
                  <a:pt x="5773213" y="6628950"/>
                </a:lnTo>
                <a:lnTo>
                  <a:pt x="0" y="662895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7" name="Google Shape;117;p2"/>
          <p:cNvSpPr txBox="1"/>
          <p:nvPr/>
        </p:nvSpPr>
        <p:spPr>
          <a:xfrm>
            <a:off x="8943749" y="1110472"/>
            <a:ext cx="8367600" cy="3250800"/>
          </a:xfrm>
          <a:prstGeom prst="rect">
            <a:avLst/>
          </a:prstGeom>
          <a:noFill/>
          <a:ln>
            <a:noFill/>
          </a:ln>
        </p:spPr>
        <p:txBody>
          <a:bodyPr anchorCtr="0" anchor="t" bIns="0" lIns="0" spcFirstLastPara="1" rIns="0" wrap="square" tIns="0">
            <a:spAutoFit/>
          </a:bodyPr>
          <a:lstStyle/>
          <a:p>
            <a:pPr indent="0" lvl="0" marL="0" marR="0" rtl="0" algn="l">
              <a:lnSpc>
                <a:spcPct val="119989"/>
              </a:lnSpc>
              <a:spcBef>
                <a:spcPts val="0"/>
              </a:spcBef>
              <a:spcAft>
                <a:spcPts val="0"/>
              </a:spcAft>
              <a:buNone/>
            </a:pPr>
            <a:r>
              <a:rPr b="1" lang="en-US" sz="9600">
                <a:solidFill>
                  <a:srgbClr val="FFFFFF"/>
                </a:solidFill>
                <a:latin typeface="Arial"/>
                <a:ea typeface="Arial"/>
                <a:cs typeface="Arial"/>
                <a:sym typeface="Arial"/>
              </a:rPr>
              <a:t>Project Overview</a:t>
            </a:r>
            <a:endParaRPr/>
          </a:p>
        </p:txBody>
      </p:sp>
      <p:sp>
        <p:nvSpPr>
          <p:cNvPr id="118" name="Google Shape;118;p2"/>
          <p:cNvSpPr txBox="1"/>
          <p:nvPr/>
        </p:nvSpPr>
        <p:spPr>
          <a:xfrm>
            <a:off x="8943749" y="5009311"/>
            <a:ext cx="8367452" cy="395287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lang="en-US" sz="3000">
                <a:solidFill>
                  <a:srgbClr val="FFFFFF"/>
                </a:solidFill>
                <a:latin typeface="Arial"/>
                <a:ea typeface="Arial"/>
                <a:cs typeface="Arial"/>
                <a:sym typeface="Arial"/>
              </a:rPr>
              <a:t>The pressure sensor patch project aims to help individuals with traumatic injuries monitor excessive pressure on their skin to prevent pressure sores.</a:t>
            </a:r>
            <a:endParaRPr/>
          </a:p>
          <a:p>
            <a:pPr indent="0" lvl="0" marL="0" marR="0" rtl="0" algn="l">
              <a:lnSpc>
                <a:spcPct val="130000"/>
              </a:lnSpc>
              <a:spcBef>
                <a:spcPts val="0"/>
              </a:spcBef>
              <a:spcAft>
                <a:spcPts val="0"/>
              </a:spcAft>
              <a:buNone/>
            </a:pPr>
            <a:r>
              <a:t/>
            </a:r>
            <a:endParaRPr sz="3000">
              <a:solidFill>
                <a:srgbClr val="FFFFFF"/>
              </a:solidFill>
              <a:latin typeface="Arial"/>
              <a:ea typeface="Arial"/>
              <a:cs typeface="Arial"/>
              <a:sym typeface="Arial"/>
            </a:endParaRPr>
          </a:p>
          <a:p>
            <a:pPr indent="0" lvl="0" marL="0" marR="0" rtl="0" algn="l">
              <a:lnSpc>
                <a:spcPct val="130000"/>
              </a:lnSpc>
              <a:spcBef>
                <a:spcPts val="0"/>
              </a:spcBef>
              <a:spcAft>
                <a:spcPts val="0"/>
              </a:spcAft>
              <a:buNone/>
            </a:pPr>
            <a:r>
              <a:rPr lang="en-US" sz="3000">
                <a:solidFill>
                  <a:srgbClr val="FFFFFF"/>
                </a:solidFill>
                <a:latin typeface="Arial"/>
                <a:ea typeface="Arial"/>
                <a:cs typeface="Arial"/>
                <a:sym typeface="Arial"/>
              </a:rPr>
              <a:t>This wearable technology offers a convenient, non-invasive way to track skin health and alert users before damage occurs.</a:t>
            </a:r>
            <a:endParaRPr/>
          </a:p>
        </p:txBody>
      </p:sp>
      <p:cxnSp>
        <p:nvCxnSpPr>
          <p:cNvPr id="119" name="Google Shape;119;p2"/>
          <p:cNvCxnSpPr/>
          <p:nvPr/>
        </p:nvCxnSpPr>
        <p:spPr>
          <a:xfrm>
            <a:off x="8813135" y="4631390"/>
            <a:ext cx="9031877" cy="0"/>
          </a:xfrm>
          <a:prstGeom prst="straightConnector1">
            <a:avLst/>
          </a:prstGeom>
          <a:noFill/>
          <a:ln cap="flat" cmpd="sng" w="114300">
            <a:solidFill>
              <a:srgbClr val="FFFFFF"/>
            </a:solidFill>
            <a:prstDash val="solid"/>
            <a:round/>
            <a:headEnd len="sm" w="sm" type="none"/>
            <a:tailEnd len="sm" w="sm"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75873"/>
        </a:solidFill>
      </p:bgPr>
    </p:bg>
    <p:spTree>
      <p:nvGrpSpPr>
        <p:cNvPr id="123" name="Shape 123"/>
        <p:cNvGrpSpPr/>
        <p:nvPr/>
      </p:nvGrpSpPr>
      <p:grpSpPr>
        <a:xfrm>
          <a:off x="0" y="0"/>
          <a:ext cx="0" cy="0"/>
          <a:chOff x="0" y="0"/>
          <a:chExt cx="0" cy="0"/>
        </a:xfrm>
      </p:grpSpPr>
      <p:cxnSp>
        <p:nvCxnSpPr>
          <p:cNvPr id="124" name="Google Shape;124;p3"/>
          <p:cNvCxnSpPr/>
          <p:nvPr/>
        </p:nvCxnSpPr>
        <p:spPr>
          <a:xfrm>
            <a:off x="854025" y="3617654"/>
            <a:ext cx="7066446" cy="0"/>
          </a:xfrm>
          <a:prstGeom prst="straightConnector1">
            <a:avLst/>
          </a:prstGeom>
          <a:noFill/>
          <a:ln cap="flat" cmpd="sng" w="38100">
            <a:solidFill>
              <a:srgbClr val="FFFFFF"/>
            </a:solidFill>
            <a:prstDash val="solid"/>
            <a:round/>
            <a:headEnd len="sm" w="sm" type="none"/>
            <a:tailEnd len="sm" w="sm" type="none"/>
          </a:ln>
        </p:spPr>
      </p:cxnSp>
      <p:sp>
        <p:nvSpPr>
          <p:cNvPr id="125" name="Google Shape;125;p3"/>
          <p:cNvSpPr/>
          <p:nvPr/>
        </p:nvSpPr>
        <p:spPr>
          <a:xfrm>
            <a:off x="9597151" y="1540018"/>
            <a:ext cx="7662149" cy="7718282"/>
          </a:xfrm>
          <a:custGeom>
            <a:rect b="b" l="l" r="r" t="t"/>
            <a:pathLst>
              <a:path extrusionOk="0" h="7718282" w="7662149">
                <a:moveTo>
                  <a:pt x="0" y="0"/>
                </a:moveTo>
                <a:lnTo>
                  <a:pt x="7662149" y="0"/>
                </a:lnTo>
                <a:lnTo>
                  <a:pt x="7662149" y="7718282"/>
                </a:lnTo>
                <a:lnTo>
                  <a:pt x="0" y="771828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 name="Google Shape;126;p3"/>
          <p:cNvSpPr txBox="1"/>
          <p:nvPr/>
        </p:nvSpPr>
        <p:spPr>
          <a:xfrm>
            <a:off x="820488" y="481899"/>
            <a:ext cx="7133400" cy="3029100"/>
          </a:xfrm>
          <a:prstGeom prst="rect">
            <a:avLst/>
          </a:prstGeom>
          <a:noFill/>
          <a:ln>
            <a:noFill/>
          </a:ln>
        </p:spPr>
        <p:txBody>
          <a:bodyPr anchorCtr="0" anchor="t" bIns="0" lIns="0" spcFirstLastPara="1" rIns="0" wrap="square" tIns="0">
            <a:spAutoFit/>
          </a:bodyPr>
          <a:lstStyle/>
          <a:p>
            <a:pPr indent="0" lvl="0" marL="0" marR="0" rtl="0" algn="l">
              <a:lnSpc>
                <a:spcPct val="104999"/>
              </a:lnSpc>
              <a:spcBef>
                <a:spcPts val="0"/>
              </a:spcBef>
              <a:spcAft>
                <a:spcPts val="0"/>
              </a:spcAft>
              <a:buNone/>
            </a:pPr>
            <a:r>
              <a:rPr b="1" lang="en-US" sz="9600">
                <a:solidFill>
                  <a:srgbClr val="FFFFFF"/>
                </a:solidFill>
                <a:latin typeface="Arial"/>
                <a:ea typeface="Arial"/>
                <a:cs typeface="Arial"/>
                <a:sym typeface="Arial"/>
              </a:rPr>
              <a:t>Problem Statement</a:t>
            </a:r>
            <a:endParaRPr/>
          </a:p>
        </p:txBody>
      </p:sp>
      <p:sp>
        <p:nvSpPr>
          <p:cNvPr id="127" name="Google Shape;127;p3"/>
          <p:cNvSpPr txBox="1"/>
          <p:nvPr/>
        </p:nvSpPr>
        <p:spPr>
          <a:xfrm>
            <a:off x="854025" y="4160709"/>
            <a:ext cx="7693895" cy="4778083"/>
          </a:xfrm>
          <a:prstGeom prst="rect">
            <a:avLst/>
          </a:prstGeom>
          <a:noFill/>
          <a:ln>
            <a:noFill/>
          </a:ln>
        </p:spPr>
        <p:txBody>
          <a:bodyPr anchorCtr="0" anchor="t" bIns="0" lIns="0" spcFirstLastPara="1" rIns="0" wrap="square" tIns="0">
            <a:spAutoFit/>
          </a:bodyPr>
          <a:lstStyle/>
          <a:p>
            <a:pPr indent="0" lvl="0" marL="0" marR="0" rtl="0" algn="l">
              <a:lnSpc>
                <a:spcPct val="140039"/>
              </a:lnSpc>
              <a:spcBef>
                <a:spcPts val="0"/>
              </a:spcBef>
              <a:spcAft>
                <a:spcPts val="0"/>
              </a:spcAft>
              <a:buNone/>
            </a:pPr>
            <a:r>
              <a:rPr lang="en-US" sz="3002">
                <a:solidFill>
                  <a:srgbClr val="FFFFFF"/>
                </a:solidFill>
                <a:latin typeface="Arial"/>
                <a:ea typeface="Arial"/>
                <a:cs typeface="Arial"/>
                <a:sym typeface="Arial"/>
              </a:rPr>
              <a:t>Pressure sores are a common issue for individuals with limited mobility.</a:t>
            </a:r>
            <a:endParaRPr/>
          </a:p>
          <a:p>
            <a:pPr indent="0" lvl="0" marL="0" marR="0" rtl="0" algn="l">
              <a:lnSpc>
                <a:spcPct val="140039"/>
              </a:lnSpc>
              <a:spcBef>
                <a:spcPts val="0"/>
              </a:spcBef>
              <a:spcAft>
                <a:spcPts val="0"/>
              </a:spcAft>
              <a:buNone/>
            </a:pPr>
            <a:r>
              <a:t/>
            </a:r>
            <a:endParaRPr sz="3002">
              <a:solidFill>
                <a:srgbClr val="FFFFFF"/>
              </a:solidFill>
              <a:latin typeface="Arial"/>
              <a:ea typeface="Arial"/>
              <a:cs typeface="Arial"/>
              <a:sym typeface="Arial"/>
            </a:endParaRPr>
          </a:p>
          <a:p>
            <a:pPr indent="0" lvl="0" marL="0" marR="0" rtl="0" algn="l">
              <a:lnSpc>
                <a:spcPct val="140039"/>
              </a:lnSpc>
              <a:spcBef>
                <a:spcPts val="0"/>
              </a:spcBef>
              <a:spcAft>
                <a:spcPts val="0"/>
              </a:spcAft>
              <a:buNone/>
            </a:pPr>
            <a:r>
              <a:rPr lang="en-US" sz="3002">
                <a:solidFill>
                  <a:srgbClr val="FFFFFF"/>
                </a:solidFill>
                <a:latin typeface="Arial"/>
                <a:ea typeface="Arial"/>
                <a:cs typeface="Arial"/>
                <a:sym typeface="Arial"/>
              </a:rPr>
              <a:t>Prolonged pressure on the skin can cause tissue damage, leading to infections and other serious health complications. </a:t>
            </a:r>
            <a:endParaRPr/>
          </a:p>
          <a:p>
            <a:pPr indent="0" lvl="0" marL="0" marR="0" rtl="0" algn="l">
              <a:lnSpc>
                <a:spcPct val="140039"/>
              </a:lnSpc>
              <a:spcBef>
                <a:spcPts val="0"/>
              </a:spcBef>
              <a:spcAft>
                <a:spcPts val="0"/>
              </a:spcAft>
              <a:buNone/>
            </a:pPr>
            <a:r>
              <a:t/>
            </a:r>
            <a:endParaRPr sz="3002">
              <a:solidFill>
                <a:srgbClr val="FFFFFF"/>
              </a:solidFill>
              <a:latin typeface="Arial"/>
              <a:ea typeface="Arial"/>
              <a:cs typeface="Arial"/>
              <a:sym typeface="Arial"/>
            </a:endParaRPr>
          </a:p>
          <a:p>
            <a:pPr indent="0" lvl="0" marL="0" marR="0" rtl="0" algn="l">
              <a:lnSpc>
                <a:spcPct val="140039"/>
              </a:lnSpc>
              <a:spcBef>
                <a:spcPts val="0"/>
              </a:spcBef>
              <a:spcAft>
                <a:spcPts val="0"/>
              </a:spcAft>
              <a:buNone/>
            </a:pPr>
            <a:r>
              <a:rPr lang="en-US" sz="3002">
                <a:solidFill>
                  <a:srgbClr val="FFFFFF"/>
                </a:solidFill>
                <a:latin typeface="Arial"/>
                <a:ea typeface="Arial"/>
                <a:cs typeface="Arial"/>
                <a:sym typeface="Arial"/>
              </a:rPr>
              <a:t>Early detection and intervention are crucial to preventing these injuries.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75873"/>
        </a:solidFill>
      </p:bgPr>
    </p:bg>
    <p:spTree>
      <p:nvGrpSpPr>
        <p:cNvPr id="131" name="Shape 131"/>
        <p:cNvGrpSpPr/>
        <p:nvPr/>
      </p:nvGrpSpPr>
      <p:grpSpPr>
        <a:xfrm>
          <a:off x="0" y="0"/>
          <a:ext cx="0" cy="0"/>
          <a:chOff x="0" y="0"/>
          <a:chExt cx="0" cy="0"/>
        </a:xfrm>
      </p:grpSpPr>
      <p:grpSp>
        <p:nvGrpSpPr>
          <p:cNvPr id="132" name="Google Shape;132;p4"/>
          <p:cNvGrpSpPr/>
          <p:nvPr/>
        </p:nvGrpSpPr>
        <p:grpSpPr>
          <a:xfrm>
            <a:off x="407998" y="2487930"/>
            <a:ext cx="5274002" cy="5391638"/>
            <a:chOff x="0" y="0"/>
            <a:chExt cx="7032003" cy="7188850"/>
          </a:xfrm>
        </p:grpSpPr>
        <p:sp>
          <p:nvSpPr>
            <p:cNvPr id="133" name="Google Shape;133;p4"/>
            <p:cNvSpPr/>
            <p:nvPr/>
          </p:nvSpPr>
          <p:spPr>
            <a:xfrm>
              <a:off x="0" y="0"/>
              <a:ext cx="7032003" cy="7188850"/>
            </a:xfrm>
            <a:custGeom>
              <a:rect b="b" l="l" r="r" t="t"/>
              <a:pathLst>
                <a:path extrusionOk="0" h="7188850" w="7032003">
                  <a:moveTo>
                    <a:pt x="0" y="0"/>
                  </a:moveTo>
                  <a:lnTo>
                    <a:pt x="7032003" y="0"/>
                  </a:lnTo>
                  <a:lnTo>
                    <a:pt x="7032003" y="7188850"/>
                  </a:lnTo>
                  <a:lnTo>
                    <a:pt x="0" y="718885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4" name="Google Shape;134;p4"/>
            <p:cNvSpPr/>
            <p:nvPr/>
          </p:nvSpPr>
          <p:spPr>
            <a:xfrm>
              <a:off x="1614354" y="851225"/>
              <a:ext cx="3803295" cy="5486400"/>
            </a:xfrm>
            <a:custGeom>
              <a:rect b="b" l="l" r="r" t="t"/>
              <a:pathLst>
                <a:path extrusionOk="0" h="5486400" w="3803295">
                  <a:moveTo>
                    <a:pt x="0" y="0"/>
                  </a:moveTo>
                  <a:lnTo>
                    <a:pt x="3803295" y="0"/>
                  </a:lnTo>
                  <a:lnTo>
                    <a:pt x="3803295" y="5486400"/>
                  </a:lnTo>
                  <a:lnTo>
                    <a:pt x="0" y="54864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35" name="Google Shape;135;p4"/>
          <p:cNvGrpSpPr/>
          <p:nvPr/>
        </p:nvGrpSpPr>
        <p:grpSpPr>
          <a:xfrm>
            <a:off x="6710701" y="2487930"/>
            <a:ext cx="5274002" cy="5391638"/>
            <a:chOff x="0" y="0"/>
            <a:chExt cx="7032003" cy="7188850"/>
          </a:xfrm>
        </p:grpSpPr>
        <p:sp>
          <p:nvSpPr>
            <p:cNvPr id="136" name="Google Shape;136;p4"/>
            <p:cNvSpPr/>
            <p:nvPr/>
          </p:nvSpPr>
          <p:spPr>
            <a:xfrm>
              <a:off x="0" y="0"/>
              <a:ext cx="7032003" cy="7188850"/>
            </a:xfrm>
            <a:custGeom>
              <a:rect b="b" l="l" r="r" t="t"/>
              <a:pathLst>
                <a:path extrusionOk="0" h="7188850" w="7032003">
                  <a:moveTo>
                    <a:pt x="0" y="0"/>
                  </a:moveTo>
                  <a:lnTo>
                    <a:pt x="7032003" y="0"/>
                  </a:lnTo>
                  <a:lnTo>
                    <a:pt x="7032003" y="7188850"/>
                  </a:lnTo>
                  <a:lnTo>
                    <a:pt x="0" y="718885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7" name="Google Shape;137;p4"/>
            <p:cNvSpPr/>
            <p:nvPr/>
          </p:nvSpPr>
          <p:spPr>
            <a:xfrm>
              <a:off x="2254129" y="851225"/>
              <a:ext cx="2523744" cy="5486400"/>
            </a:xfrm>
            <a:custGeom>
              <a:rect b="b" l="l" r="r" t="t"/>
              <a:pathLst>
                <a:path extrusionOk="0" h="5486400" w="2523744">
                  <a:moveTo>
                    <a:pt x="0" y="0"/>
                  </a:moveTo>
                  <a:lnTo>
                    <a:pt x="2523744" y="0"/>
                  </a:lnTo>
                  <a:lnTo>
                    <a:pt x="2523744" y="5486400"/>
                  </a:lnTo>
                  <a:lnTo>
                    <a:pt x="0" y="548640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38" name="Google Shape;138;p4"/>
          <p:cNvGrpSpPr/>
          <p:nvPr/>
        </p:nvGrpSpPr>
        <p:grpSpPr>
          <a:xfrm>
            <a:off x="13013403" y="2487930"/>
            <a:ext cx="5274002" cy="5391638"/>
            <a:chOff x="0" y="0"/>
            <a:chExt cx="7032003" cy="7188850"/>
          </a:xfrm>
        </p:grpSpPr>
        <p:sp>
          <p:nvSpPr>
            <p:cNvPr id="139" name="Google Shape;139;p4"/>
            <p:cNvSpPr/>
            <p:nvPr/>
          </p:nvSpPr>
          <p:spPr>
            <a:xfrm>
              <a:off x="0" y="0"/>
              <a:ext cx="7032003" cy="7188850"/>
            </a:xfrm>
            <a:custGeom>
              <a:rect b="b" l="l" r="r" t="t"/>
              <a:pathLst>
                <a:path extrusionOk="0" h="7188850" w="7032003">
                  <a:moveTo>
                    <a:pt x="0" y="0"/>
                  </a:moveTo>
                  <a:lnTo>
                    <a:pt x="7032003" y="0"/>
                  </a:lnTo>
                  <a:lnTo>
                    <a:pt x="7032003" y="7188850"/>
                  </a:lnTo>
                  <a:lnTo>
                    <a:pt x="0" y="718885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0" name="Google Shape;140;p4"/>
            <p:cNvSpPr/>
            <p:nvPr/>
          </p:nvSpPr>
          <p:spPr>
            <a:xfrm>
              <a:off x="2428194" y="851225"/>
              <a:ext cx="2414016" cy="5486400"/>
            </a:xfrm>
            <a:custGeom>
              <a:rect b="b" l="l" r="r" t="t"/>
              <a:pathLst>
                <a:path extrusionOk="0" h="5486400" w="2414016">
                  <a:moveTo>
                    <a:pt x="0" y="0"/>
                  </a:moveTo>
                  <a:lnTo>
                    <a:pt x="2414016" y="0"/>
                  </a:lnTo>
                  <a:lnTo>
                    <a:pt x="2414016" y="5486400"/>
                  </a:lnTo>
                  <a:lnTo>
                    <a:pt x="0" y="5486400"/>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41" name="Google Shape;141;p4"/>
          <p:cNvSpPr txBox="1"/>
          <p:nvPr/>
        </p:nvSpPr>
        <p:spPr>
          <a:xfrm>
            <a:off x="2547600" y="658163"/>
            <a:ext cx="13192800" cy="1477800"/>
          </a:xfrm>
          <a:prstGeom prst="rect">
            <a:avLst/>
          </a:prstGeom>
          <a:noFill/>
          <a:ln>
            <a:noFill/>
          </a:ln>
        </p:spPr>
        <p:txBody>
          <a:bodyPr anchorCtr="0" anchor="t" bIns="0" lIns="0" spcFirstLastPara="1" rIns="0" wrap="square" tIns="0">
            <a:spAutoFit/>
          </a:bodyPr>
          <a:lstStyle/>
          <a:p>
            <a:pPr indent="0" lvl="0" marL="0" marR="0" rtl="0" algn="ctr">
              <a:lnSpc>
                <a:spcPct val="104999"/>
              </a:lnSpc>
              <a:spcBef>
                <a:spcPts val="0"/>
              </a:spcBef>
              <a:spcAft>
                <a:spcPts val="0"/>
              </a:spcAft>
              <a:buNone/>
            </a:pPr>
            <a:r>
              <a:rPr b="1" lang="en-US" sz="9600">
                <a:solidFill>
                  <a:srgbClr val="FFFFFF"/>
                </a:solidFill>
                <a:latin typeface="Arial"/>
                <a:ea typeface="Arial"/>
                <a:cs typeface="Arial"/>
                <a:sym typeface="Arial"/>
              </a:rPr>
              <a:t>Users and Personas</a:t>
            </a:r>
            <a:endParaRPr/>
          </a:p>
        </p:txBody>
      </p:sp>
      <p:sp>
        <p:nvSpPr>
          <p:cNvPr id="142" name="Google Shape;142;p4"/>
          <p:cNvSpPr txBox="1"/>
          <p:nvPr/>
        </p:nvSpPr>
        <p:spPr>
          <a:xfrm>
            <a:off x="850293" y="7812893"/>
            <a:ext cx="4389413" cy="197128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3765">
                <a:solidFill>
                  <a:srgbClr val="FFFFFF"/>
                </a:solidFill>
                <a:latin typeface="Arial"/>
                <a:ea typeface="Arial"/>
                <a:cs typeface="Arial"/>
                <a:sym typeface="Arial"/>
              </a:rPr>
              <a:t>Individuals with  adaptive equipments</a:t>
            </a:r>
            <a:endParaRPr/>
          </a:p>
        </p:txBody>
      </p:sp>
      <p:sp>
        <p:nvSpPr>
          <p:cNvPr id="143" name="Google Shape;143;p4"/>
          <p:cNvSpPr txBox="1"/>
          <p:nvPr/>
        </p:nvSpPr>
        <p:spPr>
          <a:xfrm>
            <a:off x="7152995" y="7812893"/>
            <a:ext cx="4389413" cy="63778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3765">
                <a:solidFill>
                  <a:srgbClr val="FFFFFF"/>
                </a:solidFill>
                <a:latin typeface="Arial"/>
                <a:ea typeface="Arial"/>
                <a:cs typeface="Arial"/>
                <a:sym typeface="Arial"/>
              </a:rPr>
              <a:t>Caregivers</a:t>
            </a:r>
            <a:endParaRPr/>
          </a:p>
        </p:txBody>
      </p:sp>
      <p:sp>
        <p:nvSpPr>
          <p:cNvPr id="144" name="Google Shape;144;p4"/>
          <p:cNvSpPr txBox="1"/>
          <p:nvPr/>
        </p:nvSpPr>
        <p:spPr>
          <a:xfrm>
            <a:off x="13455697" y="7812893"/>
            <a:ext cx="4389413" cy="130453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3765">
                <a:solidFill>
                  <a:srgbClr val="FFFFFF"/>
                </a:solidFill>
                <a:latin typeface="Arial"/>
                <a:ea typeface="Arial"/>
                <a:cs typeface="Arial"/>
                <a:sym typeface="Arial"/>
              </a:rPr>
              <a:t>Healthcare providers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75873"/>
        </a:solidFill>
      </p:bgPr>
    </p:bg>
    <p:spTree>
      <p:nvGrpSpPr>
        <p:cNvPr id="148" name="Shape 148"/>
        <p:cNvGrpSpPr/>
        <p:nvPr/>
      </p:nvGrpSpPr>
      <p:grpSpPr>
        <a:xfrm>
          <a:off x="0" y="0"/>
          <a:ext cx="0" cy="0"/>
          <a:chOff x="0" y="0"/>
          <a:chExt cx="0" cy="0"/>
        </a:xfrm>
      </p:grpSpPr>
      <p:sp>
        <p:nvSpPr>
          <p:cNvPr id="149" name="Google Shape;149;p7"/>
          <p:cNvSpPr/>
          <p:nvPr/>
        </p:nvSpPr>
        <p:spPr>
          <a:xfrm>
            <a:off x="428358" y="3158279"/>
            <a:ext cx="6368892" cy="5060374"/>
          </a:xfrm>
          <a:custGeom>
            <a:rect b="b" l="l" r="r" t="t"/>
            <a:pathLst>
              <a:path extrusionOk="0" h="5060374" w="6368892">
                <a:moveTo>
                  <a:pt x="0" y="0"/>
                </a:moveTo>
                <a:lnTo>
                  <a:pt x="6368892" y="0"/>
                </a:lnTo>
                <a:lnTo>
                  <a:pt x="6368892" y="5060374"/>
                </a:lnTo>
                <a:lnTo>
                  <a:pt x="0" y="5060374"/>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50" name="Google Shape;150;p7"/>
          <p:cNvGrpSpPr/>
          <p:nvPr/>
        </p:nvGrpSpPr>
        <p:grpSpPr>
          <a:xfrm>
            <a:off x="7270796" y="3527053"/>
            <a:ext cx="9988504" cy="5591440"/>
            <a:chOff x="0" y="-38100"/>
            <a:chExt cx="2702807" cy="1512998"/>
          </a:xfrm>
        </p:grpSpPr>
        <p:sp>
          <p:nvSpPr>
            <p:cNvPr id="151" name="Google Shape;151;p7"/>
            <p:cNvSpPr/>
            <p:nvPr/>
          </p:nvSpPr>
          <p:spPr>
            <a:xfrm>
              <a:off x="0" y="0"/>
              <a:ext cx="2702807" cy="1474898"/>
            </a:xfrm>
            <a:custGeom>
              <a:rect b="b" l="l" r="r" t="t"/>
              <a:pathLst>
                <a:path extrusionOk="0" h="1474898" w="2702807">
                  <a:moveTo>
                    <a:pt x="39529" y="0"/>
                  </a:moveTo>
                  <a:lnTo>
                    <a:pt x="2663278" y="0"/>
                  </a:lnTo>
                  <a:cubicBezTo>
                    <a:pt x="2673762" y="0"/>
                    <a:pt x="2683816" y="4165"/>
                    <a:pt x="2691230" y="11578"/>
                  </a:cubicBezTo>
                  <a:cubicBezTo>
                    <a:pt x="2698643" y="18991"/>
                    <a:pt x="2702807" y="29045"/>
                    <a:pt x="2702807" y="39529"/>
                  </a:cubicBezTo>
                  <a:lnTo>
                    <a:pt x="2702807" y="1435369"/>
                  </a:lnTo>
                  <a:cubicBezTo>
                    <a:pt x="2702807" y="1457200"/>
                    <a:pt x="2685110" y="1474898"/>
                    <a:pt x="2663278" y="1474898"/>
                  </a:cubicBezTo>
                  <a:lnTo>
                    <a:pt x="39529" y="1474898"/>
                  </a:lnTo>
                  <a:cubicBezTo>
                    <a:pt x="17698" y="1474898"/>
                    <a:pt x="0" y="1457200"/>
                    <a:pt x="0" y="1435369"/>
                  </a:cubicBezTo>
                  <a:lnTo>
                    <a:pt x="0" y="39529"/>
                  </a:lnTo>
                  <a:cubicBezTo>
                    <a:pt x="0" y="17698"/>
                    <a:pt x="17698" y="0"/>
                    <a:pt x="39529" y="0"/>
                  </a:cubicBezTo>
                  <a:close/>
                </a:path>
              </a:pathLst>
            </a:custGeom>
            <a:solidFill>
              <a:srgbClr val="F6F3E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2" name="Google Shape;152;p7"/>
            <p:cNvSpPr txBox="1"/>
            <p:nvPr/>
          </p:nvSpPr>
          <p:spPr>
            <a:xfrm>
              <a:off x="0" y="-38100"/>
              <a:ext cx="2702807" cy="1512998"/>
            </a:xfrm>
            <a:prstGeom prst="rect">
              <a:avLst/>
            </a:prstGeom>
            <a:noFill/>
            <a:ln>
              <a:noFill/>
            </a:ln>
          </p:spPr>
          <p:txBody>
            <a:bodyPr anchorCtr="0" anchor="ctr" bIns="49425" lIns="49425" spcFirstLastPara="1" rIns="49425" wrap="square" tIns="49425">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53" name="Google Shape;153;p7"/>
          <p:cNvSpPr txBox="1"/>
          <p:nvPr/>
        </p:nvSpPr>
        <p:spPr>
          <a:xfrm>
            <a:off x="7270796" y="1642474"/>
            <a:ext cx="9881671" cy="1296484"/>
          </a:xfrm>
          <a:prstGeom prst="rect">
            <a:avLst/>
          </a:prstGeom>
          <a:noFill/>
          <a:ln>
            <a:noFill/>
          </a:ln>
        </p:spPr>
        <p:txBody>
          <a:bodyPr anchorCtr="0" anchor="t" bIns="0" lIns="0" spcFirstLastPara="1" rIns="0" wrap="square" tIns="0">
            <a:spAutoFit/>
          </a:bodyPr>
          <a:lstStyle/>
          <a:p>
            <a:pPr indent="0" lvl="0" marL="0" marR="0" rtl="0" algn="ctr">
              <a:lnSpc>
                <a:spcPct val="105009"/>
              </a:lnSpc>
              <a:spcBef>
                <a:spcPts val="0"/>
              </a:spcBef>
              <a:spcAft>
                <a:spcPts val="0"/>
              </a:spcAft>
              <a:buNone/>
            </a:pPr>
            <a:r>
              <a:rPr b="1" lang="en-US" sz="9343">
                <a:solidFill>
                  <a:srgbClr val="FFFFFF"/>
                </a:solidFill>
                <a:latin typeface="Arial"/>
                <a:ea typeface="Arial"/>
                <a:cs typeface="Arial"/>
                <a:sym typeface="Arial"/>
              </a:rPr>
              <a:t>Users Needs</a:t>
            </a:r>
            <a:endParaRPr/>
          </a:p>
        </p:txBody>
      </p:sp>
      <p:sp>
        <p:nvSpPr>
          <p:cNvPr id="154" name="Google Shape;154;p7"/>
          <p:cNvSpPr txBox="1"/>
          <p:nvPr/>
        </p:nvSpPr>
        <p:spPr>
          <a:xfrm>
            <a:off x="9724519" y="3909928"/>
            <a:ext cx="5081058" cy="865975"/>
          </a:xfrm>
          <a:prstGeom prst="rect">
            <a:avLst/>
          </a:prstGeom>
          <a:noFill/>
          <a:ln>
            <a:noFill/>
          </a:ln>
        </p:spPr>
        <p:txBody>
          <a:bodyPr anchorCtr="0" anchor="t" bIns="0" lIns="0" spcFirstLastPara="1" rIns="0" wrap="square" tIns="0">
            <a:spAutoFit/>
          </a:bodyPr>
          <a:lstStyle/>
          <a:p>
            <a:pPr indent="0" lvl="0" marL="0" marR="0" rtl="0" algn="ctr">
              <a:lnSpc>
                <a:spcPct val="139992"/>
              </a:lnSpc>
              <a:spcBef>
                <a:spcPts val="0"/>
              </a:spcBef>
              <a:spcAft>
                <a:spcPts val="0"/>
              </a:spcAft>
              <a:buNone/>
            </a:pPr>
            <a:r>
              <a:rPr b="1" lang="en-US" sz="5061">
                <a:solidFill>
                  <a:srgbClr val="000000"/>
                </a:solidFill>
                <a:latin typeface="Arial"/>
                <a:ea typeface="Arial"/>
                <a:cs typeface="Arial"/>
                <a:sym typeface="Arial"/>
              </a:rPr>
              <a:t>Data Insights</a:t>
            </a:r>
            <a:endParaRPr/>
          </a:p>
        </p:txBody>
      </p:sp>
      <p:sp>
        <p:nvSpPr>
          <p:cNvPr id="155" name="Google Shape;155;p7"/>
          <p:cNvSpPr txBox="1"/>
          <p:nvPr/>
        </p:nvSpPr>
        <p:spPr>
          <a:xfrm>
            <a:off x="8041655" y="5232974"/>
            <a:ext cx="8815500" cy="3270900"/>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lang="en-US" sz="3809"/>
              <a:t>By monitoring p</a:t>
            </a:r>
            <a:r>
              <a:rPr lang="en-US" sz="3809">
                <a:solidFill>
                  <a:srgbClr val="000000"/>
                </a:solidFill>
                <a:latin typeface="Arial"/>
                <a:ea typeface="Arial"/>
                <a:cs typeface="Arial"/>
                <a:sym typeface="Arial"/>
              </a:rPr>
              <a:t>ressure </a:t>
            </a:r>
            <a:r>
              <a:rPr lang="en-US" sz="3809"/>
              <a:t>distribution b/w contact surface &amp; </a:t>
            </a:r>
            <a:r>
              <a:rPr lang="en-US" sz="3809"/>
              <a:t>sensors, the </a:t>
            </a:r>
            <a:r>
              <a:rPr lang="en-US" sz="3809">
                <a:solidFill>
                  <a:srgbClr val="000000"/>
                </a:solidFill>
                <a:latin typeface="Arial"/>
                <a:ea typeface="Arial"/>
                <a:cs typeface="Arial"/>
                <a:sym typeface="Arial"/>
              </a:rPr>
              <a:t>area </a:t>
            </a:r>
            <a:r>
              <a:rPr lang="en-US" sz="3809"/>
              <a:t>experiencing abnormal distribution can be identified enabling preventative action</a:t>
            </a:r>
            <a:endParaRPr/>
          </a:p>
        </p:txBody>
      </p:sp>
      <p:cxnSp>
        <p:nvCxnSpPr>
          <p:cNvPr id="156" name="Google Shape;156;p7"/>
          <p:cNvCxnSpPr/>
          <p:nvPr/>
        </p:nvCxnSpPr>
        <p:spPr>
          <a:xfrm>
            <a:off x="9105510" y="4868668"/>
            <a:ext cx="6319077" cy="0"/>
          </a:xfrm>
          <a:prstGeom prst="straightConnector1">
            <a:avLst/>
          </a:prstGeom>
          <a:noFill/>
          <a:ln cap="flat" cmpd="sng" w="38100">
            <a:solidFill>
              <a:srgbClr val="19274F"/>
            </a:solidFill>
            <a:prstDash val="solid"/>
            <a:round/>
            <a:headEnd len="sm" w="sm" type="none"/>
            <a:tailEnd len="sm" w="sm"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75873"/>
        </a:solidFill>
      </p:bgPr>
    </p:bg>
    <p:spTree>
      <p:nvGrpSpPr>
        <p:cNvPr id="160" name="Shape 160"/>
        <p:cNvGrpSpPr/>
        <p:nvPr/>
      </p:nvGrpSpPr>
      <p:grpSpPr>
        <a:xfrm>
          <a:off x="0" y="0"/>
          <a:ext cx="0" cy="0"/>
          <a:chOff x="0" y="0"/>
          <a:chExt cx="0" cy="0"/>
        </a:xfrm>
      </p:grpSpPr>
      <p:grpSp>
        <p:nvGrpSpPr>
          <p:cNvPr id="161" name="Google Shape;161;p5"/>
          <p:cNvGrpSpPr/>
          <p:nvPr/>
        </p:nvGrpSpPr>
        <p:grpSpPr>
          <a:xfrm>
            <a:off x="447980" y="1548692"/>
            <a:ext cx="5809865" cy="6921701"/>
            <a:chOff x="0" y="-1"/>
            <a:chExt cx="7746487" cy="9228935"/>
          </a:xfrm>
        </p:grpSpPr>
        <p:sp>
          <p:nvSpPr>
            <p:cNvPr id="162" name="Google Shape;162;p5"/>
            <p:cNvSpPr/>
            <p:nvPr/>
          </p:nvSpPr>
          <p:spPr>
            <a:xfrm>
              <a:off x="802567" y="3130909"/>
              <a:ext cx="6943920" cy="6098025"/>
            </a:xfrm>
            <a:custGeom>
              <a:rect b="b" l="l" r="r" t="t"/>
              <a:pathLst>
                <a:path extrusionOk="0" h="6098025" w="6943920">
                  <a:moveTo>
                    <a:pt x="0" y="0"/>
                  </a:moveTo>
                  <a:lnTo>
                    <a:pt x="6943921" y="0"/>
                  </a:lnTo>
                  <a:lnTo>
                    <a:pt x="6943921" y="6098024"/>
                  </a:lnTo>
                  <a:lnTo>
                    <a:pt x="0" y="6098024"/>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3" name="Google Shape;163;p5"/>
            <p:cNvSpPr/>
            <p:nvPr/>
          </p:nvSpPr>
          <p:spPr>
            <a:xfrm rot="-5115267">
              <a:off x="542243" y="-203622"/>
              <a:ext cx="3880270" cy="4659712"/>
            </a:xfrm>
            <a:custGeom>
              <a:rect b="b" l="l" r="r" t="t"/>
              <a:pathLst>
                <a:path extrusionOk="0" h="4659712" w="3880270">
                  <a:moveTo>
                    <a:pt x="0" y="0"/>
                  </a:moveTo>
                  <a:lnTo>
                    <a:pt x="3880269" y="0"/>
                  </a:lnTo>
                  <a:lnTo>
                    <a:pt x="3880269" y="4659712"/>
                  </a:lnTo>
                  <a:lnTo>
                    <a:pt x="0" y="465971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64" name="Google Shape;164;p5"/>
          <p:cNvGrpSpPr/>
          <p:nvPr/>
        </p:nvGrpSpPr>
        <p:grpSpPr>
          <a:xfrm>
            <a:off x="7568951" y="3284132"/>
            <a:ext cx="10262221" cy="6559234"/>
            <a:chOff x="0" y="-38100"/>
            <a:chExt cx="2702807" cy="1727535"/>
          </a:xfrm>
        </p:grpSpPr>
        <p:sp>
          <p:nvSpPr>
            <p:cNvPr id="165" name="Google Shape;165;p5"/>
            <p:cNvSpPr/>
            <p:nvPr/>
          </p:nvSpPr>
          <p:spPr>
            <a:xfrm>
              <a:off x="0" y="0"/>
              <a:ext cx="2702807" cy="1689435"/>
            </a:xfrm>
            <a:custGeom>
              <a:rect b="b" l="l" r="r" t="t"/>
              <a:pathLst>
                <a:path extrusionOk="0" h="1689435" w="2702807">
                  <a:moveTo>
                    <a:pt x="38475" y="0"/>
                  </a:moveTo>
                  <a:lnTo>
                    <a:pt x="2664332" y="0"/>
                  </a:lnTo>
                  <a:cubicBezTo>
                    <a:pt x="2674537" y="0"/>
                    <a:pt x="2684323" y="4054"/>
                    <a:pt x="2691538" y="11269"/>
                  </a:cubicBezTo>
                  <a:cubicBezTo>
                    <a:pt x="2698754" y="18484"/>
                    <a:pt x="2702807" y="28271"/>
                    <a:pt x="2702807" y="38475"/>
                  </a:cubicBezTo>
                  <a:lnTo>
                    <a:pt x="2702807" y="1650960"/>
                  </a:lnTo>
                  <a:cubicBezTo>
                    <a:pt x="2702807" y="1672209"/>
                    <a:pt x="2685582" y="1689435"/>
                    <a:pt x="2664332" y="1689435"/>
                  </a:cubicBezTo>
                  <a:lnTo>
                    <a:pt x="38475" y="1689435"/>
                  </a:lnTo>
                  <a:cubicBezTo>
                    <a:pt x="17226" y="1689435"/>
                    <a:pt x="0" y="1672209"/>
                    <a:pt x="0" y="1650960"/>
                  </a:cubicBezTo>
                  <a:lnTo>
                    <a:pt x="0" y="38475"/>
                  </a:lnTo>
                  <a:cubicBezTo>
                    <a:pt x="0" y="17226"/>
                    <a:pt x="17226" y="0"/>
                    <a:pt x="38475" y="0"/>
                  </a:cubicBezTo>
                  <a:close/>
                </a:path>
              </a:pathLst>
            </a:custGeom>
            <a:solidFill>
              <a:srgbClr val="F6F3E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6" name="Google Shape;166;p5"/>
            <p:cNvSpPr txBox="1"/>
            <p:nvPr/>
          </p:nvSpPr>
          <p:spPr>
            <a:xfrm>
              <a:off x="0" y="-38100"/>
              <a:ext cx="2702807" cy="172753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67" name="Google Shape;167;p5"/>
          <p:cNvSpPr txBox="1"/>
          <p:nvPr/>
        </p:nvSpPr>
        <p:spPr>
          <a:xfrm>
            <a:off x="7568951" y="1363567"/>
            <a:ext cx="10152462" cy="1316355"/>
          </a:xfrm>
          <a:prstGeom prst="rect">
            <a:avLst/>
          </a:prstGeom>
          <a:noFill/>
          <a:ln>
            <a:noFill/>
          </a:ln>
        </p:spPr>
        <p:txBody>
          <a:bodyPr anchorCtr="0" anchor="t" bIns="0" lIns="0" spcFirstLastPara="1" rIns="0" wrap="square" tIns="0">
            <a:spAutoFit/>
          </a:bodyPr>
          <a:lstStyle/>
          <a:p>
            <a:pPr indent="0" lvl="0" marL="0" marR="0" rtl="0" algn="ctr">
              <a:lnSpc>
                <a:spcPct val="104999"/>
              </a:lnSpc>
              <a:spcBef>
                <a:spcPts val="0"/>
              </a:spcBef>
              <a:spcAft>
                <a:spcPts val="0"/>
              </a:spcAft>
              <a:buNone/>
            </a:pPr>
            <a:r>
              <a:rPr b="1" lang="en-US" sz="9600">
                <a:solidFill>
                  <a:srgbClr val="FFFFFF"/>
                </a:solidFill>
                <a:latin typeface="Arial"/>
                <a:ea typeface="Arial"/>
                <a:cs typeface="Arial"/>
                <a:sym typeface="Arial"/>
              </a:rPr>
              <a:t>Users Needs</a:t>
            </a:r>
            <a:endParaRPr/>
          </a:p>
        </p:txBody>
      </p:sp>
      <p:sp>
        <p:nvSpPr>
          <p:cNvPr id="168" name="Google Shape;168;p5"/>
          <p:cNvSpPr txBox="1"/>
          <p:nvPr/>
        </p:nvSpPr>
        <p:spPr>
          <a:xfrm>
            <a:off x="10089914" y="3680110"/>
            <a:ext cx="5220295" cy="887095"/>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None/>
            </a:pPr>
            <a:r>
              <a:rPr b="1" lang="en-US" sz="5199">
                <a:solidFill>
                  <a:srgbClr val="000000"/>
                </a:solidFill>
                <a:latin typeface="Arial"/>
                <a:ea typeface="Arial"/>
                <a:cs typeface="Arial"/>
                <a:sym typeface="Arial"/>
              </a:rPr>
              <a:t>Real-time Alerts</a:t>
            </a:r>
            <a:endParaRPr/>
          </a:p>
        </p:txBody>
      </p:sp>
      <p:sp>
        <p:nvSpPr>
          <p:cNvPr id="169" name="Google Shape;169;p5"/>
          <p:cNvSpPr txBox="1"/>
          <p:nvPr/>
        </p:nvSpPr>
        <p:spPr>
          <a:xfrm>
            <a:off x="8116586" y="5067300"/>
            <a:ext cx="9057192" cy="4121754"/>
          </a:xfrm>
          <a:prstGeom prst="rect">
            <a:avLst/>
          </a:prstGeom>
          <a:noFill/>
          <a:ln>
            <a:noFill/>
          </a:ln>
        </p:spPr>
        <p:txBody>
          <a:bodyPr anchorCtr="0" anchor="t" bIns="0" lIns="0" spcFirstLastPara="1" rIns="0" wrap="square" tIns="0">
            <a:spAutoFit/>
          </a:bodyPr>
          <a:lstStyle/>
          <a:p>
            <a:pPr indent="0" lvl="0" marL="0" marR="0" rtl="0" algn="ctr">
              <a:lnSpc>
                <a:spcPct val="139984"/>
              </a:lnSpc>
              <a:spcBef>
                <a:spcPts val="0"/>
              </a:spcBef>
              <a:spcAft>
                <a:spcPts val="0"/>
              </a:spcAft>
              <a:buNone/>
            </a:pPr>
            <a:r>
              <a:rPr lang="en-US" sz="3914">
                <a:solidFill>
                  <a:srgbClr val="000000"/>
                </a:solidFill>
                <a:latin typeface="Arial"/>
                <a:ea typeface="Arial"/>
                <a:cs typeface="Arial"/>
                <a:sym typeface="Arial"/>
              </a:rPr>
              <a:t>Users need immediate notifications when pressure levels exceed safe thresholds on their damaged area of skin. This allows them to shift their position and avoid damaging their health conditions.</a:t>
            </a:r>
            <a:endParaRPr/>
          </a:p>
        </p:txBody>
      </p:sp>
      <p:cxnSp>
        <p:nvCxnSpPr>
          <p:cNvPr id="170" name="Google Shape;170;p5"/>
          <p:cNvCxnSpPr/>
          <p:nvPr/>
        </p:nvCxnSpPr>
        <p:spPr>
          <a:xfrm>
            <a:off x="9453942" y="4662512"/>
            <a:ext cx="6492240" cy="0"/>
          </a:xfrm>
          <a:prstGeom prst="straightConnector1">
            <a:avLst/>
          </a:prstGeom>
          <a:noFill/>
          <a:ln cap="flat" cmpd="sng" w="38100">
            <a:solidFill>
              <a:srgbClr val="19274F"/>
            </a:solidFill>
            <a:prstDash val="solid"/>
            <a:round/>
            <a:headEnd len="sm" w="sm" type="none"/>
            <a:tailEnd len="sm" w="sm"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75873"/>
        </a:solidFill>
      </p:bgPr>
    </p:bg>
    <p:spTree>
      <p:nvGrpSpPr>
        <p:cNvPr id="174" name="Shape 174"/>
        <p:cNvGrpSpPr/>
        <p:nvPr/>
      </p:nvGrpSpPr>
      <p:grpSpPr>
        <a:xfrm>
          <a:off x="0" y="0"/>
          <a:ext cx="0" cy="0"/>
          <a:chOff x="0" y="0"/>
          <a:chExt cx="0" cy="0"/>
        </a:xfrm>
      </p:grpSpPr>
      <p:grpSp>
        <p:nvGrpSpPr>
          <p:cNvPr id="175" name="Google Shape;175;p6"/>
          <p:cNvGrpSpPr/>
          <p:nvPr/>
        </p:nvGrpSpPr>
        <p:grpSpPr>
          <a:xfrm>
            <a:off x="1028700" y="1625805"/>
            <a:ext cx="10262221" cy="7142546"/>
            <a:chOff x="0" y="142875"/>
            <a:chExt cx="13682962" cy="9523394"/>
          </a:xfrm>
        </p:grpSpPr>
        <p:grpSp>
          <p:nvGrpSpPr>
            <p:cNvPr id="176" name="Google Shape;176;p6"/>
            <p:cNvGrpSpPr/>
            <p:nvPr/>
          </p:nvGrpSpPr>
          <p:grpSpPr>
            <a:xfrm>
              <a:off x="0" y="2751254"/>
              <a:ext cx="13682962" cy="6915015"/>
              <a:chOff x="0" y="-38100"/>
              <a:chExt cx="2702807" cy="1365929"/>
            </a:xfrm>
          </p:grpSpPr>
          <p:sp>
            <p:nvSpPr>
              <p:cNvPr id="177" name="Google Shape;177;p6"/>
              <p:cNvSpPr/>
              <p:nvPr/>
            </p:nvSpPr>
            <p:spPr>
              <a:xfrm>
                <a:off x="0" y="0"/>
                <a:ext cx="2702807" cy="1327829"/>
              </a:xfrm>
              <a:custGeom>
                <a:rect b="b" l="l" r="r" t="t"/>
                <a:pathLst>
                  <a:path extrusionOk="0" h="1327829" w="2702807">
                    <a:moveTo>
                      <a:pt x="38475" y="0"/>
                    </a:moveTo>
                    <a:lnTo>
                      <a:pt x="2664332" y="0"/>
                    </a:lnTo>
                    <a:cubicBezTo>
                      <a:pt x="2674537" y="0"/>
                      <a:pt x="2684323" y="4054"/>
                      <a:pt x="2691538" y="11269"/>
                    </a:cubicBezTo>
                    <a:cubicBezTo>
                      <a:pt x="2698754" y="18484"/>
                      <a:pt x="2702807" y="28271"/>
                      <a:pt x="2702807" y="38475"/>
                    </a:cubicBezTo>
                    <a:lnTo>
                      <a:pt x="2702807" y="1289354"/>
                    </a:lnTo>
                    <a:cubicBezTo>
                      <a:pt x="2702807" y="1310603"/>
                      <a:pt x="2685582" y="1327829"/>
                      <a:pt x="2664332" y="1327829"/>
                    </a:cubicBezTo>
                    <a:lnTo>
                      <a:pt x="38475" y="1327829"/>
                    </a:lnTo>
                    <a:cubicBezTo>
                      <a:pt x="17226" y="1327829"/>
                      <a:pt x="0" y="1310603"/>
                      <a:pt x="0" y="1289354"/>
                    </a:cubicBezTo>
                    <a:lnTo>
                      <a:pt x="0" y="38475"/>
                    </a:lnTo>
                    <a:cubicBezTo>
                      <a:pt x="0" y="17226"/>
                      <a:pt x="17226" y="0"/>
                      <a:pt x="38475" y="0"/>
                    </a:cubicBezTo>
                    <a:close/>
                  </a:path>
                </a:pathLst>
              </a:custGeom>
              <a:solidFill>
                <a:srgbClr val="F6F3E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8" name="Google Shape;178;p6"/>
              <p:cNvSpPr txBox="1"/>
              <p:nvPr/>
            </p:nvSpPr>
            <p:spPr>
              <a:xfrm>
                <a:off x="0" y="-38100"/>
                <a:ext cx="2702807" cy="136592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179" name="Google Shape;179;p6"/>
            <p:cNvCxnSpPr/>
            <p:nvPr/>
          </p:nvCxnSpPr>
          <p:spPr>
            <a:xfrm>
              <a:off x="2513321" y="4589094"/>
              <a:ext cx="8656320" cy="0"/>
            </a:xfrm>
            <a:prstGeom prst="straightConnector1">
              <a:avLst/>
            </a:prstGeom>
            <a:noFill/>
            <a:ln cap="flat" cmpd="sng" w="50800">
              <a:solidFill>
                <a:srgbClr val="19274F"/>
              </a:solidFill>
              <a:prstDash val="solid"/>
              <a:round/>
              <a:headEnd len="sm" w="sm" type="none"/>
              <a:tailEnd len="sm" w="sm" type="none"/>
            </a:ln>
          </p:spPr>
        </p:cxnSp>
        <p:sp>
          <p:nvSpPr>
            <p:cNvPr id="180" name="Google Shape;180;p6"/>
            <p:cNvSpPr txBox="1"/>
            <p:nvPr/>
          </p:nvSpPr>
          <p:spPr>
            <a:xfrm>
              <a:off x="0" y="142875"/>
              <a:ext cx="13536616" cy="1802765"/>
            </a:xfrm>
            <a:prstGeom prst="rect">
              <a:avLst/>
            </a:prstGeom>
            <a:noFill/>
            <a:ln>
              <a:noFill/>
            </a:ln>
          </p:spPr>
          <p:txBody>
            <a:bodyPr anchorCtr="0" anchor="t" bIns="0" lIns="0" spcFirstLastPara="1" rIns="0" wrap="square" tIns="0">
              <a:spAutoFit/>
            </a:bodyPr>
            <a:lstStyle/>
            <a:p>
              <a:pPr indent="0" lvl="0" marL="0" marR="0" rtl="0" algn="ctr">
                <a:lnSpc>
                  <a:spcPct val="104999"/>
                </a:lnSpc>
                <a:spcBef>
                  <a:spcPts val="0"/>
                </a:spcBef>
                <a:spcAft>
                  <a:spcPts val="0"/>
                </a:spcAft>
                <a:buNone/>
              </a:pPr>
              <a:r>
                <a:rPr b="1" lang="en-US" sz="9600">
                  <a:solidFill>
                    <a:srgbClr val="FFFFFF"/>
                  </a:solidFill>
                  <a:latin typeface="Arial"/>
                  <a:ea typeface="Arial"/>
                  <a:cs typeface="Arial"/>
                  <a:sym typeface="Arial"/>
                </a:rPr>
                <a:t>Users Needs</a:t>
              </a:r>
              <a:endParaRPr/>
            </a:p>
          </p:txBody>
        </p:sp>
        <p:sp>
          <p:nvSpPr>
            <p:cNvPr id="181" name="Google Shape;181;p6"/>
            <p:cNvSpPr txBox="1"/>
            <p:nvPr/>
          </p:nvSpPr>
          <p:spPr>
            <a:xfrm>
              <a:off x="3361284" y="3310974"/>
              <a:ext cx="6960394" cy="1151043"/>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None/>
              </a:pPr>
              <a:r>
                <a:rPr b="1" lang="en-US" sz="5199">
                  <a:solidFill>
                    <a:srgbClr val="000000"/>
                  </a:solidFill>
                  <a:latin typeface="Arial"/>
                  <a:ea typeface="Arial"/>
                  <a:cs typeface="Arial"/>
                  <a:sym typeface="Arial"/>
                </a:rPr>
                <a:t>Ease of Use</a:t>
              </a:r>
              <a:endParaRPr/>
            </a:p>
          </p:txBody>
        </p:sp>
        <p:sp>
          <p:nvSpPr>
            <p:cNvPr id="182" name="Google Shape;182;p6"/>
            <p:cNvSpPr txBox="1"/>
            <p:nvPr/>
          </p:nvSpPr>
          <p:spPr>
            <a:xfrm>
              <a:off x="730180" y="5154211"/>
              <a:ext cx="12076255" cy="2706955"/>
            </a:xfrm>
            <a:prstGeom prst="rect">
              <a:avLst/>
            </a:prstGeom>
            <a:noFill/>
            <a:ln>
              <a:noFill/>
            </a:ln>
          </p:spPr>
          <p:txBody>
            <a:bodyPr anchorCtr="0" anchor="t" bIns="0" lIns="0" spcFirstLastPara="1" rIns="0" wrap="square" tIns="0">
              <a:spAutoFit/>
            </a:bodyPr>
            <a:lstStyle/>
            <a:p>
              <a:pPr indent="0" lvl="0" marL="0" marR="0" rtl="0" algn="ctr">
                <a:lnSpc>
                  <a:spcPct val="139984"/>
                </a:lnSpc>
                <a:spcBef>
                  <a:spcPts val="0"/>
                </a:spcBef>
                <a:spcAft>
                  <a:spcPts val="0"/>
                </a:spcAft>
                <a:buNone/>
              </a:pPr>
              <a:r>
                <a:rPr lang="en-US" sz="3914">
                  <a:solidFill>
                    <a:srgbClr val="000000"/>
                  </a:solidFill>
                  <a:latin typeface="Arial"/>
                  <a:ea typeface="Arial"/>
                  <a:cs typeface="Arial"/>
                  <a:sym typeface="Arial"/>
                </a:rPr>
                <a:t>The pressure sensor patch must be easy to apply and maintain, </a:t>
              </a:r>
              <a:endParaRPr/>
            </a:p>
            <a:p>
              <a:pPr indent="0" lvl="0" marL="0" marR="0" rtl="0" algn="ctr">
                <a:lnSpc>
                  <a:spcPct val="139984"/>
                </a:lnSpc>
                <a:spcBef>
                  <a:spcPts val="0"/>
                </a:spcBef>
                <a:spcAft>
                  <a:spcPts val="0"/>
                </a:spcAft>
                <a:buNone/>
              </a:pPr>
              <a:r>
                <a:rPr lang="en-US" sz="3914">
                  <a:solidFill>
                    <a:srgbClr val="000000"/>
                  </a:solidFill>
                  <a:latin typeface="Arial"/>
                  <a:ea typeface="Arial"/>
                  <a:cs typeface="Arial"/>
                  <a:sym typeface="Arial"/>
                </a:rPr>
                <a:t>with minimal user intervention.</a:t>
              </a:r>
              <a:endParaRPr/>
            </a:p>
          </p:txBody>
        </p:sp>
      </p:grpSp>
      <p:sp>
        <p:nvSpPr>
          <p:cNvPr id="183" name="Google Shape;183;p6"/>
          <p:cNvSpPr/>
          <p:nvPr/>
        </p:nvSpPr>
        <p:spPr>
          <a:xfrm>
            <a:off x="11940312" y="539043"/>
            <a:ext cx="5658323" cy="8986201"/>
          </a:xfrm>
          <a:custGeom>
            <a:rect b="b" l="l" r="r" t="t"/>
            <a:pathLst>
              <a:path extrusionOk="0" h="8986201" w="5658323">
                <a:moveTo>
                  <a:pt x="0" y="0"/>
                </a:moveTo>
                <a:lnTo>
                  <a:pt x="5658323" y="0"/>
                </a:lnTo>
                <a:lnTo>
                  <a:pt x="5658323" y="8986200"/>
                </a:lnTo>
                <a:lnTo>
                  <a:pt x="0" y="898620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75873"/>
        </a:solidFill>
      </p:bgPr>
    </p:bg>
    <p:spTree>
      <p:nvGrpSpPr>
        <p:cNvPr id="187" name="Shape 187"/>
        <p:cNvGrpSpPr/>
        <p:nvPr/>
      </p:nvGrpSpPr>
      <p:grpSpPr>
        <a:xfrm>
          <a:off x="0" y="0"/>
          <a:ext cx="0" cy="0"/>
          <a:chOff x="0" y="0"/>
          <a:chExt cx="0" cy="0"/>
        </a:xfrm>
      </p:grpSpPr>
      <p:cxnSp>
        <p:nvCxnSpPr>
          <p:cNvPr id="188" name="Google Shape;188;p8"/>
          <p:cNvCxnSpPr/>
          <p:nvPr/>
        </p:nvCxnSpPr>
        <p:spPr>
          <a:xfrm>
            <a:off x="4628061" y="2709227"/>
            <a:ext cx="9031877" cy="0"/>
          </a:xfrm>
          <a:prstGeom prst="straightConnector1">
            <a:avLst/>
          </a:prstGeom>
          <a:noFill/>
          <a:ln cap="flat" cmpd="sng" w="114300">
            <a:solidFill>
              <a:srgbClr val="FFFFFF"/>
            </a:solidFill>
            <a:prstDash val="solid"/>
            <a:round/>
            <a:headEnd len="sm" w="sm" type="none"/>
            <a:tailEnd len="sm" w="sm" type="none"/>
          </a:ln>
        </p:spPr>
      </p:cxnSp>
      <p:sp>
        <p:nvSpPr>
          <p:cNvPr id="189" name="Google Shape;189;p8"/>
          <p:cNvSpPr txBox="1"/>
          <p:nvPr/>
        </p:nvSpPr>
        <p:spPr>
          <a:xfrm>
            <a:off x="5081860" y="3242627"/>
            <a:ext cx="8489877" cy="638175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3000">
                <a:solidFill>
                  <a:srgbClr val="FFFFFF"/>
                </a:solidFill>
                <a:latin typeface="Arial"/>
                <a:ea typeface="Arial"/>
                <a:cs typeface="Arial"/>
                <a:sym typeface="Arial"/>
              </a:rPr>
              <a:t>The pressure sensor patch provides a practical solution to prevent pressure sores, a serious risk for individuals with limited mobility. By offering real-time alerts and data insights, it enables users to take on new challenges without the constant fear of developing pressure sores. </a:t>
            </a:r>
            <a:endParaRPr/>
          </a:p>
          <a:p>
            <a:pPr indent="0" lvl="0" marL="0" marR="0" rtl="0" algn="ctr">
              <a:lnSpc>
                <a:spcPct val="140000"/>
              </a:lnSpc>
              <a:spcBef>
                <a:spcPts val="0"/>
              </a:spcBef>
              <a:spcAft>
                <a:spcPts val="0"/>
              </a:spcAft>
              <a:buNone/>
            </a:pPr>
            <a:r>
              <a:t/>
            </a:r>
            <a:endParaRPr sz="3000">
              <a:solidFill>
                <a:srgbClr val="FFFFFF"/>
              </a:solidFill>
              <a:latin typeface="Arial"/>
              <a:ea typeface="Arial"/>
              <a:cs typeface="Arial"/>
              <a:sym typeface="Arial"/>
            </a:endParaRPr>
          </a:p>
          <a:p>
            <a:pPr indent="0" lvl="0" marL="0" marR="0" rtl="0" algn="ctr">
              <a:lnSpc>
                <a:spcPct val="140000"/>
              </a:lnSpc>
              <a:spcBef>
                <a:spcPts val="0"/>
              </a:spcBef>
              <a:spcAft>
                <a:spcPts val="0"/>
              </a:spcAft>
              <a:buNone/>
            </a:pPr>
            <a:r>
              <a:rPr lang="en-US" sz="3000">
                <a:solidFill>
                  <a:srgbClr val="FFFFFF"/>
                </a:solidFill>
                <a:latin typeface="Arial"/>
                <a:ea typeface="Arial"/>
                <a:cs typeface="Arial"/>
                <a:sym typeface="Arial"/>
              </a:rPr>
              <a:t>This technology empowers patients, caregivers, and healthcare providers to focus on recovery and quality of life with confidence.</a:t>
            </a:r>
            <a:endParaRPr/>
          </a:p>
        </p:txBody>
      </p:sp>
      <p:grpSp>
        <p:nvGrpSpPr>
          <p:cNvPr id="190" name="Google Shape;190;p8"/>
          <p:cNvGrpSpPr/>
          <p:nvPr/>
        </p:nvGrpSpPr>
        <p:grpSpPr>
          <a:xfrm>
            <a:off x="14342489" y="-2504192"/>
            <a:ext cx="6532935" cy="6532935"/>
            <a:chOff x="0" y="0"/>
            <a:chExt cx="812800" cy="812800"/>
          </a:xfrm>
        </p:grpSpPr>
        <p:sp>
          <p:nvSpPr>
            <p:cNvPr id="191" name="Google Shape;191;p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F0D2"/>
            </a:solidFill>
            <a:ln cap="sq" cmpd="sng" w="57150">
              <a:solidFill>
                <a:srgbClr val="00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2" name="Google Shape;192;p8"/>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93" name="Google Shape;193;p8"/>
          <p:cNvGrpSpPr/>
          <p:nvPr/>
        </p:nvGrpSpPr>
        <p:grpSpPr>
          <a:xfrm>
            <a:off x="-2329771" y="6059243"/>
            <a:ext cx="6532935" cy="6532935"/>
            <a:chOff x="0" y="0"/>
            <a:chExt cx="812800" cy="812800"/>
          </a:xfrm>
        </p:grpSpPr>
        <p:sp>
          <p:nvSpPr>
            <p:cNvPr id="194" name="Google Shape;194;p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F0D2"/>
            </a:solidFill>
            <a:ln cap="sq" cmpd="sng" w="57150">
              <a:solidFill>
                <a:srgbClr val="00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5" name="Google Shape;195;p8"/>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96" name="Google Shape;196;p8"/>
          <p:cNvSpPr/>
          <p:nvPr/>
        </p:nvSpPr>
        <p:spPr>
          <a:xfrm flipH="1">
            <a:off x="-203605" y="6578947"/>
            <a:ext cx="3494765" cy="3075393"/>
          </a:xfrm>
          <a:custGeom>
            <a:rect b="b" l="l" r="r" t="t"/>
            <a:pathLst>
              <a:path extrusionOk="0" h="3075393" w="3494765">
                <a:moveTo>
                  <a:pt x="3494765" y="0"/>
                </a:moveTo>
                <a:lnTo>
                  <a:pt x="0" y="0"/>
                </a:lnTo>
                <a:lnTo>
                  <a:pt x="0" y="3075392"/>
                </a:lnTo>
                <a:lnTo>
                  <a:pt x="3494765" y="3075392"/>
                </a:lnTo>
                <a:lnTo>
                  <a:pt x="3494765"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7" name="Google Shape;197;p8"/>
          <p:cNvSpPr/>
          <p:nvPr/>
        </p:nvSpPr>
        <p:spPr>
          <a:xfrm>
            <a:off x="15665737" y="0"/>
            <a:ext cx="2010630" cy="3299777"/>
          </a:xfrm>
          <a:custGeom>
            <a:rect b="b" l="l" r="r" t="t"/>
            <a:pathLst>
              <a:path extrusionOk="0" h="3299777" w="2010630">
                <a:moveTo>
                  <a:pt x="0" y="0"/>
                </a:moveTo>
                <a:lnTo>
                  <a:pt x="2010631" y="0"/>
                </a:lnTo>
                <a:lnTo>
                  <a:pt x="2010631" y="3299777"/>
                </a:lnTo>
                <a:lnTo>
                  <a:pt x="0" y="3299777"/>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98" name="Google Shape;198;p8"/>
          <p:cNvGrpSpPr/>
          <p:nvPr/>
        </p:nvGrpSpPr>
        <p:grpSpPr>
          <a:xfrm>
            <a:off x="14342489" y="5668162"/>
            <a:ext cx="6398114" cy="6398114"/>
            <a:chOff x="0" y="0"/>
            <a:chExt cx="812800" cy="812800"/>
          </a:xfrm>
        </p:grpSpPr>
        <p:sp>
          <p:nvSpPr>
            <p:cNvPr id="199" name="Google Shape;199;p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F0D2"/>
            </a:solidFill>
            <a:ln cap="sq" cmpd="sng" w="57150">
              <a:solidFill>
                <a:srgbClr val="00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0" name="Google Shape;200;p8"/>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01" name="Google Shape;201;p8"/>
          <p:cNvSpPr txBox="1"/>
          <p:nvPr/>
        </p:nvSpPr>
        <p:spPr>
          <a:xfrm>
            <a:off x="4203164" y="818690"/>
            <a:ext cx="9881671" cy="1296484"/>
          </a:xfrm>
          <a:prstGeom prst="rect">
            <a:avLst/>
          </a:prstGeom>
          <a:noFill/>
          <a:ln>
            <a:noFill/>
          </a:ln>
        </p:spPr>
        <p:txBody>
          <a:bodyPr anchorCtr="0" anchor="t" bIns="0" lIns="0" spcFirstLastPara="1" rIns="0" wrap="square" tIns="0">
            <a:spAutoFit/>
          </a:bodyPr>
          <a:lstStyle/>
          <a:p>
            <a:pPr indent="0" lvl="0" marL="0" marR="0" rtl="0" algn="ctr">
              <a:lnSpc>
                <a:spcPct val="105009"/>
              </a:lnSpc>
              <a:spcBef>
                <a:spcPts val="0"/>
              </a:spcBef>
              <a:spcAft>
                <a:spcPts val="0"/>
              </a:spcAft>
              <a:buNone/>
            </a:pPr>
            <a:r>
              <a:rPr b="1" lang="en-US" sz="9343">
                <a:solidFill>
                  <a:srgbClr val="FFFFFF"/>
                </a:solidFill>
                <a:latin typeface="Arial"/>
                <a:ea typeface="Arial"/>
                <a:cs typeface="Arial"/>
                <a:sym typeface="Arial"/>
              </a:rPr>
              <a:t>Conclusion</a:t>
            </a:r>
            <a:endParaRPr/>
          </a:p>
        </p:txBody>
      </p:sp>
      <p:sp>
        <p:nvSpPr>
          <p:cNvPr id="202" name="Google Shape;202;p8"/>
          <p:cNvSpPr/>
          <p:nvPr/>
        </p:nvSpPr>
        <p:spPr>
          <a:xfrm flipH="1">
            <a:off x="15358057" y="6059243"/>
            <a:ext cx="2625991" cy="4114800"/>
          </a:xfrm>
          <a:custGeom>
            <a:rect b="b" l="l" r="r" t="t"/>
            <a:pathLst>
              <a:path extrusionOk="0" h="4114800" w="2625991">
                <a:moveTo>
                  <a:pt x="2625991" y="0"/>
                </a:moveTo>
                <a:lnTo>
                  <a:pt x="0" y="0"/>
                </a:lnTo>
                <a:lnTo>
                  <a:pt x="0" y="4114800"/>
                </a:lnTo>
                <a:lnTo>
                  <a:pt x="2625991" y="4114800"/>
                </a:lnTo>
                <a:lnTo>
                  <a:pt x="2625991"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03" name="Google Shape;203;p8"/>
          <p:cNvGrpSpPr/>
          <p:nvPr/>
        </p:nvGrpSpPr>
        <p:grpSpPr>
          <a:xfrm>
            <a:off x="-2329771" y="-2237768"/>
            <a:ext cx="6532935" cy="6532935"/>
            <a:chOff x="0" y="0"/>
            <a:chExt cx="812800" cy="812800"/>
          </a:xfrm>
        </p:grpSpPr>
        <p:sp>
          <p:nvSpPr>
            <p:cNvPr id="204" name="Google Shape;204;p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F0D2"/>
            </a:solidFill>
            <a:ln cap="sq" cmpd="sng" w="57150">
              <a:solidFill>
                <a:srgbClr val="00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5" name="Google Shape;205;p8"/>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06" name="Google Shape;206;p8"/>
          <p:cNvSpPr/>
          <p:nvPr/>
        </p:nvSpPr>
        <p:spPr>
          <a:xfrm flipH="1">
            <a:off x="390674" y="-407511"/>
            <a:ext cx="2713417" cy="4114800"/>
          </a:xfrm>
          <a:custGeom>
            <a:rect b="b" l="l" r="r" t="t"/>
            <a:pathLst>
              <a:path extrusionOk="0" h="4114800" w="2713417">
                <a:moveTo>
                  <a:pt x="2713417" y="0"/>
                </a:moveTo>
                <a:lnTo>
                  <a:pt x="0" y="0"/>
                </a:lnTo>
                <a:lnTo>
                  <a:pt x="0" y="4114800"/>
                </a:lnTo>
                <a:lnTo>
                  <a:pt x="2713417" y="4114800"/>
                </a:lnTo>
                <a:lnTo>
                  <a:pt x="2713417"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